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6" r:id="rId2"/>
    <p:sldId id="267" r:id="rId3"/>
    <p:sldId id="268" r:id="rId4"/>
    <p:sldId id="269" r:id="rId5"/>
    <p:sldId id="270" r:id="rId6"/>
    <p:sldId id="271" r:id="rId7"/>
    <p:sldId id="272" r:id="rId8"/>
    <p:sldId id="273" r:id="rId9"/>
    <p:sldId id="274"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310" r:id="rId36"/>
    <p:sldId id="311" r:id="rId37"/>
    <p:sldId id="256" r:id="rId38"/>
    <p:sldId id="257" r:id="rId39"/>
    <p:sldId id="300" r:id="rId40"/>
    <p:sldId id="258" r:id="rId41"/>
    <p:sldId id="318" r:id="rId42"/>
    <p:sldId id="316" r:id="rId43"/>
    <p:sldId id="301" r:id="rId44"/>
    <p:sldId id="259" r:id="rId45"/>
    <p:sldId id="313" r:id="rId46"/>
    <p:sldId id="260" r:id="rId47"/>
    <p:sldId id="312" r:id="rId48"/>
    <p:sldId id="314" r:id="rId49"/>
    <p:sldId id="315"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11" autoAdjust="0"/>
    <p:restoredTop sz="94660"/>
  </p:normalViewPr>
  <p:slideViewPr>
    <p:cSldViewPr snapToGrid="0">
      <p:cViewPr varScale="1">
        <p:scale>
          <a:sx n="80" d="100"/>
          <a:sy n="80" d="100"/>
        </p:scale>
        <p:origin x="99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3F1F856-4BA9-4B38-BC7B-81F8F410A333}"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3333157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1F856-4BA9-4B38-BC7B-81F8F410A333}"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1187075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1F856-4BA9-4B38-BC7B-81F8F410A333}"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1834431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1F856-4BA9-4B38-BC7B-81F8F410A333}"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770008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3F1F856-4BA9-4B38-BC7B-81F8F410A333}"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4182364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3F1F856-4BA9-4B38-BC7B-81F8F410A333}"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3516925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3F1F856-4BA9-4B38-BC7B-81F8F410A333}" type="datetimeFigureOut">
              <a:rPr lang="en-IN" smtClean="0"/>
              <a:t>27-04-2023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3513728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3F1F856-4BA9-4B38-BC7B-81F8F410A333}" type="datetimeFigureOut">
              <a:rPr lang="en-IN" smtClean="0"/>
              <a:t>27-04-2023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2168585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F1F856-4BA9-4B38-BC7B-81F8F410A333}" type="datetimeFigureOut">
              <a:rPr lang="en-IN" smtClean="0"/>
              <a:t>27-04-2023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775449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3F1F856-4BA9-4B38-BC7B-81F8F410A333}"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123186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3F1F856-4BA9-4B38-BC7B-81F8F410A333}"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B587CEE-0AF7-495B-8F32-5876CC94287F}" type="slidenum">
              <a:rPr lang="en-IN" smtClean="0"/>
              <a:t>‹#›</a:t>
            </a:fld>
            <a:endParaRPr lang="en-IN"/>
          </a:p>
        </p:txBody>
      </p:sp>
    </p:spTree>
    <p:extLst>
      <p:ext uri="{BB962C8B-B14F-4D97-AF65-F5344CB8AC3E}">
        <p14:creationId xmlns:p14="http://schemas.microsoft.com/office/powerpoint/2010/main" val="2203396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F1F856-4BA9-4B38-BC7B-81F8F410A333}" type="datetimeFigureOut">
              <a:rPr lang="en-IN" smtClean="0"/>
              <a:t>27-04-2023</a:t>
            </a:fld>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587CEE-0AF7-495B-8F32-5876CC94287F}" type="slidenum">
              <a:rPr lang="en-IN" smtClean="0"/>
              <a:t>‹#›</a:t>
            </a:fld>
            <a:endParaRPr lang="en-IN"/>
          </a:p>
        </p:txBody>
      </p:sp>
    </p:spTree>
    <p:extLst>
      <p:ext uri="{BB962C8B-B14F-4D97-AF65-F5344CB8AC3E}">
        <p14:creationId xmlns:p14="http://schemas.microsoft.com/office/powerpoint/2010/main" val="777660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D90C3-AD65-48F0-B431-B24277E9517A}"/>
              </a:ext>
            </a:extLst>
          </p:cNvPr>
          <p:cNvSpPr>
            <a:spLocks noGrp="1"/>
          </p:cNvSpPr>
          <p:nvPr>
            <p:ph type="title"/>
          </p:nvPr>
        </p:nvSpPr>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Heap</a:t>
            </a:r>
          </a:p>
        </p:txBody>
      </p:sp>
      <p:sp>
        <p:nvSpPr>
          <p:cNvPr id="11267" name="Content Placeholder 2"/>
          <p:cNvSpPr>
            <a:spLocks noGrp="1"/>
          </p:cNvSpPr>
          <p:nvPr>
            <p:ph idx="1"/>
          </p:nvPr>
        </p:nvSpPr>
        <p:spPr/>
        <p:txBody>
          <a:bodyPr/>
          <a:lstStyle/>
          <a:p>
            <a:pPr eaLnBrk="1" hangingPunct="1">
              <a:lnSpc>
                <a:spcPct val="90000"/>
              </a:lnSpc>
              <a:buFont typeface="Wingdings" panose="05000000000000000000" pitchFamily="2" charset="2"/>
              <a:buNone/>
            </a:pPr>
            <a:r>
              <a:rPr lang="en-US" altLang="en-US" sz="2800" dirty="0">
                <a:latin typeface="Times New Roman" panose="02020603050405020304" pitchFamily="18" charset="0"/>
                <a:cs typeface="Times New Roman" panose="02020603050405020304" pitchFamily="18" charset="0"/>
              </a:rPr>
              <a:t>	A heap is a data structure that stores a collection of objects (with keys), and has the following properties:</a:t>
            </a:r>
          </a:p>
          <a:p>
            <a:pPr lvl="1" eaLnBrk="1" hangingPunct="1">
              <a:lnSpc>
                <a:spcPct val="90000"/>
              </a:lnSpc>
            </a:pPr>
            <a:r>
              <a:rPr lang="en-US" altLang="en-US" sz="2500" b="1" dirty="0">
                <a:latin typeface="Times New Roman" panose="02020603050405020304" pitchFamily="18" charset="0"/>
                <a:cs typeface="Times New Roman" panose="02020603050405020304" pitchFamily="18" charset="0"/>
              </a:rPr>
              <a:t>Complete Binary tree</a:t>
            </a:r>
          </a:p>
          <a:p>
            <a:pPr lvl="1" eaLnBrk="1" hangingPunct="1">
              <a:lnSpc>
                <a:spcPct val="90000"/>
              </a:lnSpc>
            </a:pPr>
            <a:r>
              <a:rPr lang="en-US" altLang="en-US" sz="2500" b="1" dirty="0">
                <a:latin typeface="Times New Roman" panose="02020603050405020304" pitchFamily="18" charset="0"/>
                <a:cs typeface="Times New Roman" panose="02020603050405020304" pitchFamily="18" charset="0"/>
              </a:rPr>
              <a:t>Heap Order </a:t>
            </a:r>
          </a:p>
          <a:p>
            <a:pPr eaLnBrk="1" hangingPunct="1">
              <a:lnSpc>
                <a:spcPct val="90000"/>
              </a:lnSpc>
              <a:buFont typeface="Wingdings" panose="05000000000000000000" pitchFamily="2" charset="2"/>
              <a:buNone/>
            </a:pPr>
            <a:endParaRPr lang="en-US" altLang="en-US" sz="2800" dirty="0">
              <a:latin typeface="Times New Roman" panose="02020603050405020304" pitchFamily="18" charset="0"/>
              <a:cs typeface="Times New Roman" panose="02020603050405020304" pitchFamily="18" charset="0"/>
            </a:endParaRPr>
          </a:p>
          <a:p>
            <a:pPr eaLnBrk="1" hangingPunct="1">
              <a:lnSpc>
                <a:spcPct val="90000"/>
              </a:lnSpc>
              <a:buFont typeface="Wingdings" panose="05000000000000000000" pitchFamily="2" charset="2"/>
              <a:buNone/>
            </a:pPr>
            <a:r>
              <a:rPr lang="en-US" altLang="en-US" sz="2800" dirty="0">
                <a:latin typeface="Times New Roman" panose="02020603050405020304" pitchFamily="18" charset="0"/>
                <a:cs typeface="Times New Roman" panose="02020603050405020304" pitchFamily="18" charset="0"/>
              </a:rPr>
              <a:t>	It is implemented as an array where each node in the tree corresponds to an element of the array.</a:t>
            </a:r>
            <a:endParaRPr lang="en-US" altLang="en-US" dirty="0">
              <a:latin typeface="Times New Roman" panose="02020603050405020304" pitchFamily="18" charset="0"/>
              <a:cs typeface="Times New Roman" panose="02020603050405020304" pitchFamily="18" charset="0"/>
            </a:endParaRPr>
          </a:p>
          <a:p>
            <a:pPr lvl="1" eaLnBrk="1" hangingPunct="1"/>
            <a:endParaRPr lang="en-US" altLang="en-US" dirty="0">
              <a:latin typeface="Times New Roman" panose="02020603050405020304" pitchFamily="18" charset="0"/>
              <a:cs typeface="Times New Roman" panose="02020603050405020304" pitchFamily="18" charset="0"/>
            </a:endParaRPr>
          </a:p>
          <a:p>
            <a:pPr lvl="1" eaLnBrk="1" hangingPunct="1"/>
            <a:endParaRPr lang="en-US"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3275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Oval 4"/>
          <p:cNvSpPr>
            <a:spLocks noChangeArrowheads="1"/>
          </p:cNvSpPr>
          <p:nvPr/>
        </p:nvSpPr>
        <p:spPr bwMode="auto">
          <a:xfrm>
            <a:off x="1600200" y="457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59" name="Text Box 6"/>
          <p:cNvSpPr txBox="1">
            <a:spLocks noChangeArrowheads="1"/>
          </p:cNvSpPr>
          <p:nvPr/>
        </p:nvSpPr>
        <p:spPr bwMode="auto">
          <a:xfrm>
            <a:off x="1660525" y="4937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9460" name="Oval 7"/>
          <p:cNvSpPr>
            <a:spLocks noChangeArrowheads="1"/>
          </p:cNvSpPr>
          <p:nvPr/>
        </p:nvSpPr>
        <p:spPr bwMode="auto">
          <a:xfrm>
            <a:off x="838200" y="1371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61" name="Text Box 8"/>
          <p:cNvSpPr txBox="1">
            <a:spLocks noChangeArrowheads="1"/>
          </p:cNvSpPr>
          <p:nvPr/>
        </p:nvSpPr>
        <p:spPr bwMode="auto">
          <a:xfrm>
            <a:off x="914400" y="1447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9462" name="Oval 9"/>
          <p:cNvSpPr>
            <a:spLocks noChangeArrowheads="1"/>
          </p:cNvSpPr>
          <p:nvPr/>
        </p:nvSpPr>
        <p:spPr bwMode="auto">
          <a:xfrm>
            <a:off x="2438400" y="1371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63" name="Text Box 10"/>
          <p:cNvSpPr txBox="1">
            <a:spLocks noChangeArrowheads="1"/>
          </p:cNvSpPr>
          <p:nvPr/>
        </p:nvSpPr>
        <p:spPr bwMode="auto">
          <a:xfrm>
            <a:off x="2514600" y="1447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9464" name="Oval 11"/>
          <p:cNvSpPr>
            <a:spLocks noChangeArrowheads="1"/>
          </p:cNvSpPr>
          <p:nvPr/>
        </p:nvSpPr>
        <p:spPr bwMode="auto">
          <a:xfrm>
            <a:off x="12954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65" name="Text Box 12"/>
          <p:cNvSpPr txBox="1">
            <a:spLocks noChangeArrowheads="1"/>
          </p:cNvSpPr>
          <p:nvPr/>
        </p:nvSpPr>
        <p:spPr bwMode="auto">
          <a:xfrm>
            <a:off x="1371600" y="2590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9466" name="Oval 13"/>
          <p:cNvSpPr>
            <a:spLocks noChangeArrowheads="1"/>
          </p:cNvSpPr>
          <p:nvPr/>
        </p:nvSpPr>
        <p:spPr bwMode="auto">
          <a:xfrm>
            <a:off x="1524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67" name="Text Box 14"/>
          <p:cNvSpPr txBox="1">
            <a:spLocks noChangeArrowheads="1"/>
          </p:cNvSpPr>
          <p:nvPr/>
        </p:nvSpPr>
        <p:spPr bwMode="auto">
          <a:xfrm>
            <a:off x="304800" y="2667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9468" name="Oval 15"/>
          <p:cNvSpPr>
            <a:spLocks noChangeArrowheads="1"/>
          </p:cNvSpPr>
          <p:nvPr/>
        </p:nvSpPr>
        <p:spPr bwMode="auto">
          <a:xfrm>
            <a:off x="20574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69" name="Text Box 16"/>
          <p:cNvSpPr txBox="1">
            <a:spLocks noChangeArrowheads="1"/>
          </p:cNvSpPr>
          <p:nvPr/>
        </p:nvSpPr>
        <p:spPr bwMode="auto">
          <a:xfrm>
            <a:off x="2133600" y="2590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9470" name="Line 17"/>
          <p:cNvSpPr>
            <a:spLocks noChangeShapeType="1"/>
          </p:cNvSpPr>
          <p:nvPr/>
        </p:nvSpPr>
        <p:spPr bwMode="auto">
          <a:xfrm flipH="1">
            <a:off x="1295400" y="914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71" name="Line 18"/>
          <p:cNvSpPr>
            <a:spLocks noChangeShapeType="1"/>
          </p:cNvSpPr>
          <p:nvPr/>
        </p:nvSpPr>
        <p:spPr bwMode="auto">
          <a:xfrm flipH="1">
            <a:off x="533400" y="19050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72" name="Line 19"/>
          <p:cNvSpPr>
            <a:spLocks noChangeShapeType="1"/>
          </p:cNvSpPr>
          <p:nvPr/>
        </p:nvSpPr>
        <p:spPr bwMode="auto">
          <a:xfrm>
            <a:off x="1295400" y="19050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73" name="Line 20"/>
          <p:cNvSpPr>
            <a:spLocks noChangeShapeType="1"/>
          </p:cNvSpPr>
          <p:nvPr/>
        </p:nvSpPr>
        <p:spPr bwMode="auto">
          <a:xfrm>
            <a:off x="2133600" y="914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74" name="Line 21"/>
          <p:cNvSpPr>
            <a:spLocks noChangeShapeType="1"/>
          </p:cNvSpPr>
          <p:nvPr/>
        </p:nvSpPr>
        <p:spPr bwMode="auto">
          <a:xfrm flipH="1">
            <a:off x="2362200" y="19050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21" name="Straight Arrow Connector 20">
            <a:extLst>
              <a:ext uri="{FF2B5EF4-FFF2-40B4-BE49-F238E27FC236}">
                <a16:creationId xmlns:a16="http://schemas.microsoft.com/office/drawing/2014/main" id="{A524A5A3-730D-4D87-A200-8C79EFEA11AE}"/>
              </a:ext>
            </a:extLst>
          </p:cNvPr>
          <p:cNvCxnSpPr/>
          <p:nvPr/>
        </p:nvCxnSpPr>
        <p:spPr>
          <a:xfrm>
            <a:off x="3505200" y="1752600"/>
            <a:ext cx="1676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476" name="Oval 4"/>
          <p:cNvSpPr>
            <a:spLocks noChangeArrowheads="1"/>
          </p:cNvSpPr>
          <p:nvPr/>
        </p:nvSpPr>
        <p:spPr bwMode="auto">
          <a:xfrm>
            <a:off x="6400800" y="381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77" name="Text Box 6"/>
          <p:cNvSpPr txBox="1">
            <a:spLocks noChangeArrowheads="1"/>
          </p:cNvSpPr>
          <p:nvPr/>
        </p:nvSpPr>
        <p:spPr bwMode="auto">
          <a:xfrm>
            <a:off x="6461125" y="4175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9478" name="Oval 7"/>
          <p:cNvSpPr>
            <a:spLocks noChangeArrowheads="1"/>
          </p:cNvSpPr>
          <p:nvPr/>
        </p:nvSpPr>
        <p:spPr bwMode="auto">
          <a:xfrm>
            <a:off x="5638800" y="1295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79" name="Text Box 8"/>
          <p:cNvSpPr txBox="1">
            <a:spLocks noChangeArrowheads="1"/>
          </p:cNvSpPr>
          <p:nvPr/>
        </p:nvSpPr>
        <p:spPr bwMode="auto">
          <a:xfrm>
            <a:off x="5715000" y="13716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9480" name="Oval 9"/>
          <p:cNvSpPr>
            <a:spLocks noChangeArrowheads="1"/>
          </p:cNvSpPr>
          <p:nvPr/>
        </p:nvSpPr>
        <p:spPr bwMode="auto">
          <a:xfrm>
            <a:off x="7239000" y="1295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81" name="Text Box 10"/>
          <p:cNvSpPr txBox="1">
            <a:spLocks noChangeArrowheads="1"/>
          </p:cNvSpPr>
          <p:nvPr/>
        </p:nvSpPr>
        <p:spPr bwMode="auto">
          <a:xfrm>
            <a:off x="7315200" y="13716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9482" name="Oval 11"/>
          <p:cNvSpPr>
            <a:spLocks noChangeArrowheads="1"/>
          </p:cNvSpPr>
          <p:nvPr/>
        </p:nvSpPr>
        <p:spPr bwMode="auto">
          <a:xfrm>
            <a:off x="6096000" y="2438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83" name="Text Box 12"/>
          <p:cNvSpPr txBox="1">
            <a:spLocks noChangeArrowheads="1"/>
          </p:cNvSpPr>
          <p:nvPr/>
        </p:nvSpPr>
        <p:spPr bwMode="auto">
          <a:xfrm>
            <a:off x="6248400" y="25146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9484" name="Oval 13"/>
          <p:cNvSpPr>
            <a:spLocks noChangeArrowheads="1"/>
          </p:cNvSpPr>
          <p:nvPr/>
        </p:nvSpPr>
        <p:spPr bwMode="auto">
          <a:xfrm>
            <a:off x="49530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85" name="Text Box 14"/>
          <p:cNvSpPr txBox="1">
            <a:spLocks noChangeArrowheads="1"/>
          </p:cNvSpPr>
          <p:nvPr/>
        </p:nvSpPr>
        <p:spPr bwMode="auto">
          <a:xfrm>
            <a:off x="5105400" y="2590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9486" name="Oval 15"/>
          <p:cNvSpPr>
            <a:spLocks noChangeArrowheads="1"/>
          </p:cNvSpPr>
          <p:nvPr/>
        </p:nvSpPr>
        <p:spPr bwMode="auto">
          <a:xfrm>
            <a:off x="6858000" y="2438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87" name="Text Box 16"/>
          <p:cNvSpPr txBox="1">
            <a:spLocks noChangeArrowheads="1"/>
          </p:cNvSpPr>
          <p:nvPr/>
        </p:nvSpPr>
        <p:spPr bwMode="auto">
          <a:xfrm>
            <a:off x="6934200" y="25146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9488" name="Line 17"/>
          <p:cNvSpPr>
            <a:spLocks noChangeShapeType="1"/>
          </p:cNvSpPr>
          <p:nvPr/>
        </p:nvSpPr>
        <p:spPr bwMode="auto">
          <a:xfrm flipH="1">
            <a:off x="6096000" y="8382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89" name="Line 18"/>
          <p:cNvSpPr>
            <a:spLocks noChangeShapeType="1"/>
          </p:cNvSpPr>
          <p:nvPr/>
        </p:nvSpPr>
        <p:spPr bwMode="auto">
          <a:xfrm flipH="1">
            <a:off x="5334000" y="18288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90" name="Line 19"/>
          <p:cNvSpPr>
            <a:spLocks noChangeShapeType="1"/>
          </p:cNvSpPr>
          <p:nvPr/>
        </p:nvSpPr>
        <p:spPr bwMode="auto">
          <a:xfrm>
            <a:off x="6096000" y="18288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91" name="Line 20"/>
          <p:cNvSpPr>
            <a:spLocks noChangeShapeType="1"/>
          </p:cNvSpPr>
          <p:nvPr/>
        </p:nvSpPr>
        <p:spPr bwMode="auto">
          <a:xfrm>
            <a:off x="6934200" y="8382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492" name="Line 21"/>
          <p:cNvSpPr>
            <a:spLocks noChangeShapeType="1"/>
          </p:cNvSpPr>
          <p:nvPr/>
        </p:nvSpPr>
        <p:spPr bwMode="auto">
          <a:xfrm flipH="1">
            <a:off x="7162800" y="18288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40" name="Straight Connector 39">
            <a:extLst>
              <a:ext uri="{FF2B5EF4-FFF2-40B4-BE49-F238E27FC236}">
                <a16:creationId xmlns:a16="http://schemas.microsoft.com/office/drawing/2014/main" id="{266F36EE-D958-44C5-8E76-FAA60415F6CF}"/>
              </a:ext>
            </a:extLst>
          </p:cNvPr>
          <p:cNvCxnSpPr>
            <a:stCxn id="19480" idx="5"/>
          </p:cNvCxnSpPr>
          <p:nvPr/>
        </p:nvCxnSpPr>
        <p:spPr>
          <a:xfrm rot="16200000" flipH="1">
            <a:off x="7574756" y="1935957"/>
            <a:ext cx="687387" cy="3175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9494" name="Oval 9"/>
          <p:cNvSpPr>
            <a:spLocks noChangeArrowheads="1"/>
          </p:cNvSpPr>
          <p:nvPr/>
        </p:nvSpPr>
        <p:spPr bwMode="auto">
          <a:xfrm>
            <a:off x="7848600" y="2438400"/>
            <a:ext cx="609600" cy="533400"/>
          </a:xfrm>
          <a:prstGeom prst="ellipse">
            <a:avLst/>
          </a:prstGeom>
          <a:noFill/>
          <a:ln w="9525">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95" name="TextBox 41"/>
          <p:cNvSpPr txBox="1">
            <a:spLocks noChangeArrowheads="1"/>
          </p:cNvSpPr>
          <p:nvPr/>
        </p:nvSpPr>
        <p:spPr bwMode="auto">
          <a:xfrm>
            <a:off x="8001000" y="2514600"/>
            <a:ext cx="45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17</a:t>
            </a:r>
          </a:p>
        </p:txBody>
      </p:sp>
      <p:sp>
        <p:nvSpPr>
          <p:cNvPr id="19496" name="Oval 4"/>
          <p:cNvSpPr>
            <a:spLocks noChangeArrowheads="1"/>
          </p:cNvSpPr>
          <p:nvPr/>
        </p:nvSpPr>
        <p:spPr bwMode="auto">
          <a:xfrm>
            <a:off x="3657600" y="3276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97" name="Text Box 6"/>
          <p:cNvSpPr txBox="1">
            <a:spLocks noChangeArrowheads="1"/>
          </p:cNvSpPr>
          <p:nvPr/>
        </p:nvSpPr>
        <p:spPr bwMode="auto">
          <a:xfrm>
            <a:off x="3733800" y="3352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9498" name="Oval 7"/>
          <p:cNvSpPr>
            <a:spLocks noChangeArrowheads="1"/>
          </p:cNvSpPr>
          <p:nvPr/>
        </p:nvSpPr>
        <p:spPr bwMode="auto">
          <a:xfrm>
            <a:off x="2895600" y="4191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499" name="Text Box 8"/>
          <p:cNvSpPr txBox="1">
            <a:spLocks noChangeArrowheads="1"/>
          </p:cNvSpPr>
          <p:nvPr/>
        </p:nvSpPr>
        <p:spPr bwMode="auto">
          <a:xfrm>
            <a:off x="2971800" y="42672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9500" name="Oval 9"/>
          <p:cNvSpPr>
            <a:spLocks noChangeArrowheads="1"/>
          </p:cNvSpPr>
          <p:nvPr/>
        </p:nvSpPr>
        <p:spPr bwMode="auto">
          <a:xfrm>
            <a:off x="4495800" y="4191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501" name="Text Box 10"/>
          <p:cNvSpPr txBox="1">
            <a:spLocks noChangeArrowheads="1"/>
          </p:cNvSpPr>
          <p:nvPr/>
        </p:nvSpPr>
        <p:spPr bwMode="auto">
          <a:xfrm>
            <a:off x="4572000" y="42672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17</a:t>
            </a:r>
          </a:p>
        </p:txBody>
      </p:sp>
      <p:sp>
        <p:nvSpPr>
          <p:cNvPr id="19502" name="Oval 11"/>
          <p:cNvSpPr>
            <a:spLocks noChangeArrowheads="1"/>
          </p:cNvSpPr>
          <p:nvPr/>
        </p:nvSpPr>
        <p:spPr bwMode="auto">
          <a:xfrm>
            <a:off x="3352800" y="5334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503" name="Text Box 12"/>
          <p:cNvSpPr txBox="1">
            <a:spLocks noChangeArrowheads="1"/>
          </p:cNvSpPr>
          <p:nvPr/>
        </p:nvSpPr>
        <p:spPr bwMode="auto">
          <a:xfrm>
            <a:off x="3429000" y="5410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9504" name="Oval 13"/>
          <p:cNvSpPr>
            <a:spLocks noChangeArrowheads="1"/>
          </p:cNvSpPr>
          <p:nvPr/>
        </p:nvSpPr>
        <p:spPr bwMode="auto">
          <a:xfrm>
            <a:off x="2209800" y="541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505" name="Text Box 14"/>
          <p:cNvSpPr txBox="1">
            <a:spLocks noChangeArrowheads="1"/>
          </p:cNvSpPr>
          <p:nvPr/>
        </p:nvSpPr>
        <p:spPr bwMode="auto">
          <a:xfrm>
            <a:off x="2362200" y="54864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9506" name="Oval 15"/>
          <p:cNvSpPr>
            <a:spLocks noChangeArrowheads="1"/>
          </p:cNvSpPr>
          <p:nvPr/>
        </p:nvSpPr>
        <p:spPr bwMode="auto">
          <a:xfrm>
            <a:off x="4114800" y="5334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507" name="Text Box 16"/>
          <p:cNvSpPr txBox="1">
            <a:spLocks noChangeArrowheads="1"/>
          </p:cNvSpPr>
          <p:nvPr/>
        </p:nvSpPr>
        <p:spPr bwMode="auto">
          <a:xfrm>
            <a:off x="4191000" y="5410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9508" name="Line 17"/>
          <p:cNvSpPr>
            <a:spLocks noChangeShapeType="1"/>
          </p:cNvSpPr>
          <p:nvPr/>
        </p:nvSpPr>
        <p:spPr bwMode="auto">
          <a:xfrm flipH="1">
            <a:off x="3352800" y="37338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509" name="Line 18"/>
          <p:cNvSpPr>
            <a:spLocks noChangeShapeType="1"/>
          </p:cNvSpPr>
          <p:nvPr/>
        </p:nvSpPr>
        <p:spPr bwMode="auto">
          <a:xfrm flipH="1">
            <a:off x="2590800" y="47244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510" name="Line 19"/>
          <p:cNvSpPr>
            <a:spLocks noChangeShapeType="1"/>
          </p:cNvSpPr>
          <p:nvPr/>
        </p:nvSpPr>
        <p:spPr bwMode="auto">
          <a:xfrm>
            <a:off x="3352800" y="47244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511" name="Line 20"/>
          <p:cNvSpPr>
            <a:spLocks noChangeShapeType="1"/>
          </p:cNvSpPr>
          <p:nvPr/>
        </p:nvSpPr>
        <p:spPr bwMode="auto">
          <a:xfrm>
            <a:off x="4191000" y="37338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512" name="Line 21"/>
          <p:cNvSpPr>
            <a:spLocks noChangeShapeType="1"/>
          </p:cNvSpPr>
          <p:nvPr/>
        </p:nvSpPr>
        <p:spPr bwMode="auto">
          <a:xfrm flipH="1">
            <a:off x="4419600" y="47244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61" name="Straight Connector 60">
            <a:extLst>
              <a:ext uri="{FF2B5EF4-FFF2-40B4-BE49-F238E27FC236}">
                <a16:creationId xmlns:a16="http://schemas.microsoft.com/office/drawing/2014/main" id="{6E39765F-0996-4FEC-843B-68B3F8355B7F}"/>
              </a:ext>
            </a:extLst>
          </p:cNvPr>
          <p:cNvCxnSpPr>
            <a:stCxn id="19500" idx="5"/>
          </p:cNvCxnSpPr>
          <p:nvPr/>
        </p:nvCxnSpPr>
        <p:spPr>
          <a:xfrm rot="16200000" flipH="1">
            <a:off x="4831556" y="4831557"/>
            <a:ext cx="687387" cy="317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514" name="Oval 9"/>
          <p:cNvSpPr>
            <a:spLocks noChangeArrowheads="1"/>
          </p:cNvSpPr>
          <p:nvPr/>
        </p:nvSpPr>
        <p:spPr bwMode="auto">
          <a:xfrm>
            <a:off x="5105400" y="5334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9515" name="TextBox 62"/>
          <p:cNvSpPr txBox="1">
            <a:spLocks noChangeArrowheads="1"/>
          </p:cNvSpPr>
          <p:nvPr/>
        </p:nvSpPr>
        <p:spPr bwMode="auto">
          <a:xfrm>
            <a:off x="5257800" y="5410200"/>
            <a:ext cx="457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9516" name="TextBox 65"/>
          <p:cNvSpPr txBox="1">
            <a:spLocks noChangeArrowheads="1"/>
          </p:cNvSpPr>
          <p:nvPr/>
        </p:nvSpPr>
        <p:spPr bwMode="auto">
          <a:xfrm>
            <a:off x="7543800" y="3124200"/>
            <a:ext cx="1295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Insert 17</a:t>
            </a:r>
          </a:p>
        </p:txBody>
      </p:sp>
      <p:cxnSp>
        <p:nvCxnSpPr>
          <p:cNvPr id="68" name="Curved Connector 67">
            <a:extLst>
              <a:ext uri="{FF2B5EF4-FFF2-40B4-BE49-F238E27FC236}">
                <a16:creationId xmlns:a16="http://schemas.microsoft.com/office/drawing/2014/main" id="{FD5255A2-F95F-42E4-A872-2FECA9DA996D}"/>
              </a:ext>
            </a:extLst>
          </p:cNvPr>
          <p:cNvCxnSpPr>
            <a:stCxn id="19515" idx="3"/>
            <a:endCxn id="19500" idx="6"/>
          </p:cNvCxnSpPr>
          <p:nvPr/>
        </p:nvCxnSpPr>
        <p:spPr>
          <a:xfrm flipH="1" flipV="1">
            <a:off x="5105400" y="4457700"/>
            <a:ext cx="609600" cy="1136650"/>
          </a:xfrm>
          <a:prstGeom prst="curvedConnector3">
            <a:avLst>
              <a:gd name="adj1" fmla="val -37500"/>
            </a:avLst>
          </a:prstGeom>
          <a:ln>
            <a:tailEnd type="arrow"/>
          </a:ln>
        </p:spPr>
        <p:style>
          <a:lnRef idx="1">
            <a:schemeClr val="accent1"/>
          </a:lnRef>
          <a:fillRef idx="0">
            <a:schemeClr val="accent1"/>
          </a:fillRef>
          <a:effectRef idx="0">
            <a:schemeClr val="accent1"/>
          </a:effectRef>
          <a:fontRef idx="minor">
            <a:schemeClr val="tx1"/>
          </a:fontRef>
        </p:style>
      </p:cxnSp>
      <p:sp>
        <p:nvSpPr>
          <p:cNvPr id="19518" name="TextBox 68"/>
          <p:cNvSpPr txBox="1">
            <a:spLocks noChangeArrowheads="1"/>
          </p:cNvSpPr>
          <p:nvPr/>
        </p:nvSpPr>
        <p:spPr bwMode="auto">
          <a:xfrm>
            <a:off x="5867400" y="4648200"/>
            <a:ext cx="12192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19519" name="TextBox 71"/>
          <p:cNvSpPr txBox="1">
            <a:spLocks noChangeArrowheads="1"/>
          </p:cNvSpPr>
          <p:nvPr/>
        </p:nvSpPr>
        <p:spPr bwMode="auto">
          <a:xfrm>
            <a:off x="2209800" y="6096000"/>
            <a:ext cx="37338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Percolate up to maintain the heap property</a:t>
            </a:r>
          </a:p>
        </p:txBody>
      </p:sp>
    </p:spTree>
    <p:extLst>
      <p:ext uri="{BB962C8B-B14F-4D97-AF65-F5344CB8AC3E}">
        <p14:creationId xmlns:p14="http://schemas.microsoft.com/office/powerpoint/2010/main" val="2365722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7214A-E2F3-4E1B-886C-2375F6FE07C2}"/>
              </a:ext>
            </a:extLst>
          </p:cNvPr>
          <p:cNvSpPr>
            <a:spLocks noGrp="1"/>
          </p:cNvSpPr>
          <p:nvPr>
            <p:ph type="title"/>
          </p:nvPr>
        </p:nvSpPr>
        <p:spPr/>
        <p:txBody>
          <a:bodyPr/>
          <a:lstStyle/>
          <a:p>
            <a:pPr eaLnBrk="1" fontAlgn="auto" hangingPunct="1">
              <a:spcAft>
                <a:spcPts val="0"/>
              </a:spcAft>
              <a:defRPr/>
            </a:pPr>
            <a:r>
              <a:rPr lang="en-US" sz="3600" dirty="0">
                <a:latin typeface="Times New Roman" panose="02020603050405020304" pitchFamily="18" charset="0"/>
                <a:cs typeface="Times New Roman" panose="02020603050405020304" pitchFamily="18" charset="0"/>
              </a:rPr>
              <a:t>Heap Sort</a:t>
            </a:r>
          </a:p>
        </p:txBody>
      </p:sp>
      <p:sp>
        <p:nvSpPr>
          <p:cNvPr id="20483" name="Content Placeholder 2"/>
          <p:cNvSpPr>
            <a:spLocks noGrp="1"/>
          </p:cNvSpPr>
          <p:nvPr>
            <p:ph idx="1"/>
          </p:nvPr>
        </p:nvSpPr>
        <p:spPr/>
        <p:txBody>
          <a:bodyPr>
            <a:normAutofit/>
          </a:bodyPr>
          <a:lstStyle/>
          <a:p>
            <a:pPr marL="338138" lvl="1" indent="4763" eaLnBrk="1" hangingPunct="1">
              <a:buFont typeface="Wingdings 2" panose="05020102010507070707" pitchFamily="18" charset="2"/>
              <a:buNone/>
            </a:pPr>
            <a:r>
              <a:rPr lang="en-US" altLang="en-US" sz="2400" dirty="0">
                <a:latin typeface="Times New Roman" panose="02020603050405020304" pitchFamily="18" charset="0"/>
                <a:cs typeface="Times New Roman" panose="02020603050405020304" pitchFamily="18" charset="0"/>
              </a:rPr>
              <a:t>A sorting algorithm that works by first organizing the data to be sorted into a special type of binary tree called a heap</a:t>
            </a:r>
          </a:p>
          <a:p>
            <a:pPr marL="338138" lvl="1" indent="4763" eaLnBrk="1" hangingPunct="1">
              <a:buFont typeface="Wingdings 2" panose="05020102010507070707" pitchFamily="18" charset="2"/>
              <a:buNone/>
            </a:pPr>
            <a:endParaRPr lang="en-US" altLang="en-US" sz="2400" dirty="0">
              <a:latin typeface="Times New Roman" panose="02020603050405020304" pitchFamily="18" charset="0"/>
              <a:cs typeface="Times New Roman" panose="02020603050405020304" pitchFamily="18" charset="0"/>
            </a:endParaRPr>
          </a:p>
          <a:p>
            <a:pPr marL="338138" lvl="1" indent="4763">
              <a:buNone/>
            </a:pPr>
            <a:r>
              <a:rPr lang="en-US" altLang="en-US" sz="2400" dirty="0">
                <a:latin typeface="Times New Roman" panose="02020603050405020304" pitchFamily="18" charset="0"/>
                <a:cs typeface="Times New Roman" panose="02020603050405020304" pitchFamily="18" charset="0"/>
              </a:rPr>
              <a:t>Procedures on Heap:</a:t>
            </a:r>
          </a:p>
          <a:p>
            <a:pPr marL="338138" lvl="1" indent="4763">
              <a:buNone/>
            </a:pPr>
            <a:endParaRPr lang="en-US" altLang="en-US" sz="2400" dirty="0">
              <a:latin typeface="Times New Roman" panose="02020603050405020304" pitchFamily="18" charset="0"/>
              <a:cs typeface="Times New Roman" panose="02020603050405020304" pitchFamily="18" charset="0"/>
            </a:endParaRPr>
          </a:p>
          <a:p>
            <a:pPr marL="338138" lvl="1" indent="4763">
              <a:buNone/>
            </a:pPr>
            <a:r>
              <a:rPr lang="en-US" altLang="en-US" sz="2400" dirty="0">
                <a:latin typeface="Times New Roman" panose="02020603050405020304" pitchFamily="18" charset="0"/>
                <a:cs typeface="Times New Roman" panose="02020603050405020304" pitchFamily="18" charset="0"/>
              </a:rPr>
              <a:t>1. </a:t>
            </a:r>
            <a:r>
              <a:rPr lang="en-US" altLang="en-US" sz="2400" dirty="0" err="1">
                <a:latin typeface="Times New Roman" panose="02020603050405020304" pitchFamily="18" charset="0"/>
                <a:cs typeface="Times New Roman" panose="02020603050405020304" pitchFamily="18" charset="0"/>
              </a:rPr>
              <a:t>Heapify</a:t>
            </a:r>
            <a:endParaRPr lang="en-US" altLang="en-US" sz="2400" dirty="0">
              <a:latin typeface="Times New Roman" panose="02020603050405020304" pitchFamily="18" charset="0"/>
              <a:cs typeface="Times New Roman" panose="02020603050405020304" pitchFamily="18" charset="0"/>
            </a:endParaRPr>
          </a:p>
          <a:p>
            <a:pPr marL="338138" lvl="1" indent="4763">
              <a:buNone/>
            </a:pPr>
            <a:r>
              <a:rPr lang="en-US" altLang="en-US" sz="2400" dirty="0">
                <a:latin typeface="Times New Roman" panose="02020603050405020304" pitchFamily="18" charset="0"/>
                <a:cs typeface="Times New Roman" panose="02020603050405020304" pitchFamily="18" charset="0"/>
              </a:rPr>
              <a:t>2. Build Heap</a:t>
            </a:r>
          </a:p>
          <a:p>
            <a:pPr marL="338138" lvl="1" indent="4763">
              <a:buNone/>
            </a:pPr>
            <a:r>
              <a:rPr lang="en-US" altLang="en-US" sz="2400" dirty="0">
                <a:latin typeface="Times New Roman" panose="02020603050405020304" pitchFamily="18" charset="0"/>
                <a:cs typeface="Times New Roman" panose="02020603050405020304" pitchFamily="18" charset="0"/>
              </a:rPr>
              <a:t>3. Heap Sort</a:t>
            </a:r>
          </a:p>
          <a:p>
            <a:pPr marL="338138" lvl="1" indent="4763" eaLnBrk="1" hangingPunct="1">
              <a:buFont typeface="Wingdings 2" panose="05020102010507070707" pitchFamily="18" charset="2"/>
              <a:buNone/>
            </a:pPr>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5374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2A8F8-5633-46EC-9406-729390AB52DF}"/>
              </a:ext>
            </a:extLst>
          </p:cNvPr>
          <p:cNvSpPr>
            <a:spLocks noGrp="1"/>
          </p:cNvSpPr>
          <p:nvPr>
            <p:ph type="title"/>
          </p:nvPr>
        </p:nvSpPr>
        <p:spPr>
          <a:xfrm>
            <a:off x="457200" y="274638"/>
            <a:ext cx="7467600" cy="639762"/>
          </a:xfrm>
        </p:spPr>
        <p:txBody>
          <a:bodyPr>
            <a:normAutofit fontScale="90000"/>
          </a:bodyPr>
          <a:lstStyle/>
          <a:p>
            <a:pPr eaLnBrk="1" fontAlgn="auto" hangingPunct="1">
              <a:spcAft>
                <a:spcPts val="0"/>
              </a:spcAft>
              <a:defRPr/>
            </a:pPr>
            <a:r>
              <a:rPr lang="en-US" dirty="0" err="1">
                <a:latin typeface="Times New Roman" panose="02020603050405020304" pitchFamily="18" charset="0"/>
                <a:cs typeface="Times New Roman" panose="02020603050405020304" pitchFamily="18" charset="0"/>
              </a:rPr>
              <a:t>Heapify</a:t>
            </a:r>
            <a:endParaRPr lang="en-US" dirty="0">
              <a:latin typeface="Times New Roman" panose="02020603050405020304" pitchFamily="18" charset="0"/>
              <a:cs typeface="Times New Roman" panose="02020603050405020304" pitchFamily="18" charset="0"/>
            </a:endParaRPr>
          </a:p>
        </p:txBody>
      </p:sp>
      <p:sp>
        <p:nvSpPr>
          <p:cNvPr id="22531" name="Content Placeholder 2"/>
          <p:cNvSpPr>
            <a:spLocks noGrp="1"/>
          </p:cNvSpPr>
          <p:nvPr>
            <p:ph idx="1"/>
          </p:nvPr>
        </p:nvSpPr>
        <p:spPr>
          <a:xfrm>
            <a:off x="457200" y="1222375"/>
            <a:ext cx="7467600" cy="5635625"/>
          </a:xfrm>
        </p:spPr>
        <p:txBody>
          <a:bodyPr/>
          <a:lstStyle/>
          <a:p>
            <a:pPr eaLnBrk="1" hangingPunct="1"/>
            <a:r>
              <a:rPr lang="en-US" altLang="en-US" sz="2000">
                <a:latin typeface="Times New Roman" panose="02020603050405020304" pitchFamily="18" charset="0"/>
                <a:cs typeface="Times New Roman" panose="02020603050405020304" pitchFamily="18" charset="0"/>
              </a:rPr>
              <a:t>Heapify picks the largest child key and compare it to the parent key. If parent key is larger than heapify quits, otherwise it swaps the parent key with the largest child key. So that the parent is now becomes larger than its children.</a:t>
            </a:r>
          </a:p>
          <a:p>
            <a:pPr eaLnBrk="1" hangingPunct="1">
              <a:buFont typeface="Wingdings" panose="05000000000000000000" pitchFamily="2" charset="2"/>
              <a:buNone/>
            </a:pPr>
            <a:r>
              <a:rPr lang="en-US" altLang="en-US" sz="2800">
                <a:latin typeface="Times New Roman" panose="02020603050405020304" pitchFamily="18" charset="0"/>
                <a:cs typeface="Times New Roman" panose="02020603050405020304" pitchFamily="18" charset="0"/>
              </a:rPr>
              <a:t> 	</a:t>
            </a:r>
            <a:r>
              <a:rPr lang="en-US" altLang="en-US" sz="1800">
                <a:latin typeface="Times New Roman" panose="02020603050405020304" pitchFamily="18" charset="0"/>
                <a:cs typeface="Times New Roman" panose="02020603050405020304" pitchFamily="18" charset="0"/>
              </a:rPr>
              <a:t> </a:t>
            </a:r>
            <a:r>
              <a:rPr lang="en-US" altLang="en-US" sz="1800" b="1">
                <a:latin typeface="Times New Roman" panose="02020603050405020304" pitchFamily="18" charset="0"/>
                <a:cs typeface="Times New Roman" panose="02020603050405020304" pitchFamily="18" charset="0"/>
              </a:rPr>
              <a:t>Heapify(A, i)</a:t>
            </a:r>
          </a:p>
          <a:p>
            <a:pPr eaLnBrk="1" hangingPunct="1">
              <a:buFont typeface="Wingdings" panose="05000000000000000000" pitchFamily="2" charset="2"/>
              <a:buNone/>
            </a:pPr>
            <a:r>
              <a:rPr lang="en-US" altLang="en-US" sz="1800" b="1">
                <a:latin typeface="Times New Roman" panose="02020603050405020304" pitchFamily="18" charset="0"/>
                <a:cs typeface="Times New Roman" panose="02020603050405020304" pitchFamily="18" charset="0"/>
              </a:rPr>
              <a:t>	{</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l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 left(i)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r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 right(i)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if l &lt;= heapsize[A] and A[l] &gt; A[i]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then largest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l</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else largest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 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if r &lt;= heapsize[A] and A[r] &gt; A[largest]</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then largest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 r</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if largest != 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then swap A[i]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 A[largest]</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Heapify(A, largest)</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a:t>
            </a:r>
            <a:r>
              <a:rPr lang="en-US" altLang="en-US" sz="1800">
                <a:latin typeface="Times New Roman" panose="02020603050405020304" pitchFamily="18" charset="0"/>
                <a:cs typeface="Times New Roman" panose="02020603050405020304" pitchFamily="18" charset="0"/>
              </a:rPr>
              <a:t> </a:t>
            </a:r>
          </a:p>
          <a:p>
            <a:pPr eaLnBrk="1" hangingPunct="1"/>
            <a:endParaRPr lang="en-US" alt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8505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4D24A-0101-4DAB-8CF8-E28053BA8DBF}"/>
              </a:ext>
            </a:extLst>
          </p:cNvPr>
          <p:cNvSpPr>
            <a:spLocks noGrp="1"/>
          </p:cNvSpPr>
          <p:nvPr>
            <p:ph type="title"/>
          </p:nvPr>
        </p:nvSpPr>
        <p:spPr>
          <a:xfrm>
            <a:off x="457200" y="274638"/>
            <a:ext cx="7467600" cy="639762"/>
          </a:xfrm>
        </p:spPr>
        <p:txBody>
          <a:bodyPr>
            <a:normAutofit fontScale="90000"/>
          </a:bodyPr>
          <a:lstStyle/>
          <a:p>
            <a:pPr eaLnBrk="1" fontAlgn="auto" hangingPunct="1">
              <a:spcAft>
                <a:spcPts val="0"/>
              </a:spcAft>
              <a:defRPr/>
            </a:pPr>
            <a:r>
              <a:rPr lang="en-US" b="1" dirty="0">
                <a:latin typeface="Times New Roman" panose="02020603050405020304" pitchFamily="18" charset="0"/>
                <a:cs typeface="Times New Roman" panose="02020603050405020304" pitchFamily="18" charset="0"/>
              </a:rPr>
              <a:t>Build Heap</a:t>
            </a:r>
            <a:endParaRPr lang="en-US" dirty="0">
              <a:latin typeface="Times New Roman" panose="02020603050405020304" pitchFamily="18" charset="0"/>
              <a:cs typeface="Times New Roman" panose="02020603050405020304" pitchFamily="18" charset="0"/>
            </a:endParaRPr>
          </a:p>
        </p:txBody>
      </p:sp>
      <p:sp>
        <p:nvSpPr>
          <p:cNvPr id="23555" name="Content Placeholder 2"/>
          <p:cNvSpPr>
            <a:spLocks noGrp="1"/>
          </p:cNvSpPr>
          <p:nvPr>
            <p:ph idx="1"/>
          </p:nvPr>
        </p:nvSpPr>
        <p:spPr>
          <a:xfrm>
            <a:off x="457200" y="1298575"/>
            <a:ext cx="7467600" cy="5559425"/>
          </a:xfrm>
        </p:spPr>
        <p:txBody>
          <a:bodyPr/>
          <a:lstStyle/>
          <a:p>
            <a:pPr eaLnBrk="1" hangingPunct="1"/>
            <a:r>
              <a:rPr lang="en-US" altLang="en-US" sz="2000">
                <a:latin typeface="Times New Roman" panose="02020603050405020304" pitchFamily="18" charset="0"/>
                <a:cs typeface="Times New Roman" panose="02020603050405020304" pitchFamily="18" charset="0"/>
              </a:rPr>
              <a:t>We can use the procedure 'Heapify' in a bottom-up fashion to convert an array A[1 . . </a:t>
            </a:r>
            <a:r>
              <a:rPr lang="en-US" altLang="en-US" sz="2000" i="1">
                <a:latin typeface="Times New Roman" panose="02020603050405020304" pitchFamily="18" charset="0"/>
                <a:cs typeface="Times New Roman" panose="02020603050405020304" pitchFamily="18" charset="0"/>
              </a:rPr>
              <a:t>n</a:t>
            </a:r>
            <a:r>
              <a:rPr lang="en-US" altLang="en-US" sz="2000">
                <a:latin typeface="Times New Roman" panose="02020603050405020304" pitchFamily="18" charset="0"/>
                <a:cs typeface="Times New Roman" panose="02020603050405020304" pitchFamily="18" charset="0"/>
              </a:rPr>
              <a:t>] into a heap. Since the elements in the subarray A[</a:t>
            </a:r>
            <a:r>
              <a:rPr lang="en-US" altLang="en-US" sz="2000" i="1">
                <a:latin typeface="Times New Roman" panose="02020603050405020304" pitchFamily="18" charset="0"/>
                <a:cs typeface="Times New Roman" panose="02020603050405020304" pitchFamily="18" charset="0"/>
              </a:rPr>
              <a:t>n</a:t>
            </a:r>
            <a:r>
              <a:rPr lang="en-US" altLang="en-US" sz="2000">
                <a:latin typeface="Times New Roman" panose="02020603050405020304" pitchFamily="18" charset="0"/>
                <a:cs typeface="Times New Roman" panose="02020603050405020304" pitchFamily="18" charset="0"/>
              </a:rPr>
              <a:t>/2 +1 . . </a:t>
            </a:r>
            <a:r>
              <a:rPr lang="en-US" altLang="en-US" sz="2000" i="1">
                <a:latin typeface="Times New Roman" panose="02020603050405020304" pitchFamily="18" charset="0"/>
                <a:cs typeface="Times New Roman" panose="02020603050405020304" pitchFamily="18" charset="0"/>
              </a:rPr>
              <a:t>n</a:t>
            </a:r>
            <a:r>
              <a:rPr lang="en-US" altLang="en-US" sz="2000">
                <a:latin typeface="Times New Roman" panose="02020603050405020304" pitchFamily="18" charset="0"/>
                <a:cs typeface="Times New Roman" panose="02020603050405020304" pitchFamily="18" charset="0"/>
              </a:rPr>
              <a:t>] are all leaves, the procedure BUILD_HEAP goes through the remaining nodes of the tree and runs 'Heapify' on each one. The bottom-up order of processing node guarantees that the subtree rooted at children are heap before 'Heapify' is run at their parent.</a:t>
            </a:r>
          </a:p>
          <a:p>
            <a:pPr eaLnBrk="1" hangingPunct="1">
              <a:buFont typeface="Wingdings" panose="05000000000000000000" pitchFamily="2" charset="2"/>
              <a:buNone/>
            </a:pPr>
            <a:endParaRPr lang="en-US" altLang="en-US" sz="180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r>
              <a:rPr lang="en-US" altLang="en-US" sz="1800" b="1">
                <a:latin typeface="Times New Roman" panose="02020603050405020304" pitchFamily="18" charset="0"/>
                <a:cs typeface="Times New Roman" panose="02020603050405020304" pitchFamily="18" charset="0"/>
              </a:rPr>
              <a:t>	 Buildheap(A)</a:t>
            </a:r>
          </a:p>
          <a:p>
            <a:pPr eaLnBrk="1" hangingPunct="1">
              <a:buFont typeface="Wingdings" panose="05000000000000000000" pitchFamily="2" charset="2"/>
              <a:buNone/>
            </a:pPr>
            <a:r>
              <a:rPr lang="en-US" altLang="en-US" sz="1800" b="1">
                <a:latin typeface="Times New Roman" panose="02020603050405020304" pitchFamily="18" charset="0"/>
                <a:cs typeface="Times New Roman" panose="02020603050405020304" pitchFamily="18" charset="0"/>
              </a:rPr>
              <a:t>	{</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heapsize[A]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length[A]</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for i </a:t>
            </a:r>
            <a:r>
              <a:rPr lang="en-US" altLang="en-US" sz="18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1800" b="1">
                <a:latin typeface="Times New Roman" panose="02020603050405020304" pitchFamily="18" charset="0"/>
                <a:cs typeface="Times New Roman" panose="02020603050405020304" pitchFamily="18" charset="0"/>
              </a:rPr>
              <a:t>|length[A]/2  </a:t>
            </a:r>
            <a:r>
              <a:rPr lang="en-US" altLang="en-US" sz="1800" b="1">
                <a:solidFill>
                  <a:srgbClr val="92D050"/>
                </a:solidFill>
                <a:latin typeface="Times New Roman" panose="02020603050405020304" pitchFamily="18" charset="0"/>
                <a:cs typeface="Times New Roman" panose="02020603050405020304" pitchFamily="18" charset="0"/>
              </a:rPr>
              <a:t>//down to 1</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do Heapify(A, i)</a:t>
            </a:r>
            <a:r>
              <a:rPr lang="en-US" altLang="en-US" sz="1800">
                <a:latin typeface="Times New Roman" panose="02020603050405020304" pitchFamily="18" charset="0"/>
                <a:cs typeface="Times New Roman" panose="02020603050405020304" pitchFamily="18" charset="0"/>
              </a:rPr>
              <a:t> </a:t>
            </a:r>
            <a:br>
              <a:rPr lang="en-US" altLang="en-US" sz="1800">
                <a:latin typeface="Times New Roman" panose="02020603050405020304" pitchFamily="18" charset="0"/>
                <a:cs typeface="Times New Roman" panose="02020603050405020304" pitchFamily="18" charset="0"/>
              </a:rPr>
            </a:br>
            <a:r>
              <a:rPr lang="en-US" altLang="en-US" sz="1800" b="1">
                <a:latin typeface="Times New Roman" panose="02020603050405020304" pitchFamily="18" charset="0"/>
                <a:cs typeface="Times New Roman" panose="02020603050405020304" pitchFamily="18" charset="0"/>
              </a:rPr>
              <a:t> }</a:t>
            </a:r>
            <a:r>
              <a:rPr lang="en-US" altLang="en-US" sz="1800">
                <a:latin typeface="Times New Roman" panose="02020603050405020304" pitchFamily="18" charset="0"/>
                <a:cs typeface="Times New Roman" panose="02020603050405020304" pitchFamily="18" charset="0"/>
              </a:rPr>
              <a:t> </a:t>
            </a:r>
          </a:p>
          <a:p>
            <a:pPr eaLnBrk="1" hangingPunct="1"/>
            <a:endParaRPr lang="en-US" alt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586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F893C-88F3-4DB7-A35F-654A780DC53B}"/>
              </a:ext>
            </a:extLst>
          </p:cNvPr>
          <p:cNvSpPr>
            <a:spLocks noGrp="1"/>
          </p:cNvSpPr>
          <p:nvPr>
            <p:ph type="title"/>
          </p:nvPr>
        </p:nvSpPr>
        <p:spPr>
          <a:xfrm>
            <a:off x="457200" y="0"/>
            <a:ext cx="7467600" cy="762000"/>
          </a:xfrm>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Heap Sort Algorithm</a:t>
            </a:r>
          </a:p>
        </p:txBody>
      </p:sp>
      <p:sp>
        <p:nvSpPr>
          <p:cNvPr id="24579" name="Content Placeholder 2"/>
          <p:cNvSpPr>
            <a:spLocks noGrp="1"/>
          </p:cNvSpPr>
          <p:nvPr>
            <p:ph idx="1"/>
          </p:nvPr>
        </p:nvSpPr>
        <p:spPr>
          <a:xfrm>
            <a:off x="457200" y="838200"/>
            <a:ext cx="7467600" cy="6019800"/>
          </a:xfrm>
        </p:spPr>
        <p:txBody>
          <a:bodyPr/>
          <a:lstStyle/>
          <a:p>
            <a:pPr eaLnBrk="1" hangingPunct="1"/>
            <a:r>
              <a:rPr lang="en-US" altLang="en-US" sz="2000">
                <a:latin typeface="Times New Roman" panose="02020603050405020304" pitchFamily="18" charset="0"/>
                <a:cs typeface="Times New Roman" panose="02020603050405020304" pitchFamily="18" charset="0"/>
              </a:rPr>
              <a:t>The heap sort algorithm starts by using procedure BUILD-HEAP to build a heap on the input array A[1 . . </a:t>
            </a:r>
            <a:r>
              <a:rPr lang="en-US" altLang="en-US" sz="2000" i="1">
                <a:latin typeface="Times New Roman" panose="02020603050405020304" pitchFamily="18" charset="0"/>
                <a:cs typeface="Times New Roman" panose="02020603050405020304" pitchFamily="18" charset="0"/>
              </a:rPr>
              <a:t>n</a:t>
            </a:r>
            <a:r>
              <a:rPr lang="en-US" altLang="en-US" sz="2000">
                <a:latin typeface="Times New Roman" panose="02020603050405020304" pitchFamily="18" charset="0"/>
                <a:cs typeface="Times New Roman" panose="02020603050405020304" pitchFamily="18" charset="0"/>
              </a:rPr>
              <a:t>]. Since the maximum element of the array stored at the root </a:t>
            </a:r>
            <a:r>
              <a:rPr lang="en-US" altLang="en-US" sz="2000" i="1">
                <a:latin typeface="Times New Roman" panose="02020603050405020304" pitchFamily="18" charset="0"/>
                <a:cs typeface="Times New Roman" panose="02020603050405020304" pitchFamily="18" charset="0"/>
              </a:rPr>
              <a:t>A</a:t>
            </a:r>
            <a:r>
              <a:rPr lang="en-US" altLang="en-US" sz="2000">
                <a:latin typeface="Times New Roman" panose="02020603050405020304" pitchFamily="18" charset="0"/>
                <a:cs typeface="Times New Roman" panose="02020603050405020304" pitchFamily="18" charset="0"/>
              </a:rPr>
              <a:t>[1], it can be put into its correct final position by exchanging it with </a:t>
            </a:r>
            <a:r>
              <a:rPr lang="en-US" altLang="en-US" sz="2000" i="1">
                <a:latin typeface="Times New Roman" panose="02020603050405020304" pitchFamily="18" charset="0"/>
                <a:cs typeface="Times New Roman" panose="02020603050405020304" pitchFamily="18" charset="0"/>
              </a:rPr>
              <a:t>A</a:t>
            </a:r>
            <a:r>
              <a:rPr lang="en-US" altLang="en-US" sz="2000">
                <a:latin typeface="Times New Roman" panose="02020603050405020304" pitchFamily="18" charset="0"/>
                <a:cs typeface="Times New Roman" panose="02020603050405020304" pitchFamily="18" charset="0"/>
              </a:rPr>
              <a:t>[</a:t>
            </a:r>
            <a:r>
              <a:rPr lang="en-US" altLang="en-US" sz="2000" i="1">
                <a:latin typeface="Times New Roman" panose="02020603050405020304" pitchFamily="18" charset="0"/>
                <a:cs typeface="Times New Roman" panose="02020603050405020304" pitchFamily="18" charset="0"/>
              </a:rPr>
              <a:t>n</a:t>
            </a:r>
            <a:r>
              <a:rPr lang="en-US" altLang="en-US" sz="2000">
                <a:latin typeface="Times New Roman" panose="02020603050405020304" pitchFamily="18" charset="0"/>
                <a:cs typeface="Times New Roman" panose="02020603050405020304" pitchFamily="18" charset="0"/>
              </a:rPr>
              <a:t>] (the last element in </a:t>
            </a:r>
            <a:r>
              <a:rPr lang="en-US" altLang="en-US" sz="2000" i="1">
                <a:latin typeface="Times New Roman" panose="02020603050405020304" pitchFamily="18" charset="0"/>
                <a:cs typeface="Times New Roman" panose="02020603050405020304" pitchFamily="18" charset="0"/>
              </a:rPr>
              <a:t>A</a:t>
            </a:r>
            <a:r>
              <a:rPr lang="en-US" altLang="en-US" sz="2000">
                <a:latin typeface="Times New Roman" panose="02020603050405020304" pitchFamily="18" charset="0"/>
                <a:cs typeface="Times New Roman" panose="02020603050405020304" pitchFamily="18" charset="0"/>
              </a:rPr>
              <a:t>). If we now discard node n from the heap than the remaining elements can be made into heap. Note that the new element at the root may violate the heap property. All that is needed to restore the heap property.</a:t>
            </a:r>
          </a:p>
          <a:p>
            <a:pPr eaLnBrk="1" hangingPunct="1"/>
            <a:endParaRPr lang="en-US" altLang="en-US" sz="2000">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r>
              <a:rPr lang="en-US" altLang="en-US" sz="2000">
                <a:latin typeface="Times New Roman" panose="02020603050405020304" pitchFamily="18" charset="0"/>
                <a:cs typeface="Times New Roman" panose="02020603050405020304" pitchFamily="18" charset="0"/>
              </a:rPr>
              <a:t>	</a:t>
            </a:r>
            <a:r>
              <a:rPr lang="en-US" altLang="en-US" sz="2000" b="1">
                <a:latin typeface="Times New Roman" panose="02020603050405020304" pitchFamily="18" charset="0"/>
                <a:cs typeface="Times New Roman" panose="02020603050405020304" pitchFamily="18" charset="0"/>
              </a:rPr>
              <a:t>Heapsort(A)</a:t>
            </a:r>
          </a:p>
          <a:p>
            <a:pPr eaLnBrk="1" hangingPunct="1">
              <a:buFont typeface="Wingdings" panose="05000000000000000000" pitchFamily="2" charset="2"/>
              <a:buNone/>
            </a:pPr>
            <a:r>
              <a:rPr lang="en-US" altLang="en-US" sz="2000" b="1">
                <a:latin typeface="Times New Roman" panose="02020603050405020304" pitchFamily="18" charset="0"/>
                <a:cs typeface="Times New Roman" panose="02020603050405020304" pitchFamily="18" charset="0"/>
              </a:rPr>
              <a:t>	{</a:t>
            </a:r>
            <a:r>
              <a:rPr lang="en-US" altLang="en-US" sz="2000">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        Buildheap(A)</a:t>
            </a:r>
            <a:r>
              <a:rPr lang="en-US" altLang="en-US" sz="2000">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        for i </a:t>
            </a:r>
            <a:r>
              <a:rPr lang="en-US" altLang="en-US" sz="20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2000" b="1">
                <a:latin typeface="Times New Roman" panose="02020603050405020304" pitchFamily="18" charset="0"/>
                <a:cs typeface="Times New Roman" panose="02020603050405020304" pitchFamily="18" charset="0"/>
              </a:rPr>
              <a:t> length[A] </a:t>
            </a:r>
            <a:r>
              <a:rPr lang="en-US" altLang="en-US" sz="2000" b="1">
                <a:solidFill>
                  <a:srgbClr val="92D050"/>
                </a:solidFill>
                <a:latin typeface="Times New Roman" panose="02020603050405020304" pitchFamily="18" charset="0"/>
                <a:cs typeface="Times New Roman" panose="02020603050405020304" pitchFamily="18" charset="0"/>
              </a:rPr>
              <a:t>//down to 2</a:t>
            </a:r>
            <a:r>
              <a:rPr lang="en-US" altLang="en-US" sz="2000">
                <a:solidFill>
                  <a:srgbClr val="92D050"/>
                </a:solidFill>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            do swap A[1] </a:t>
            </a:r>
            <a:r>
              <a:rPr lang="en-US" altLang="en-US" sz="20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2000" b="1">
                <a:latin typeface="Times New Roman" panose="02020603050405020304" pitchFamily="18" charset="0"/>
                <a:cs typeface="Times New Roman" panose="02020603050405020304" pitchFamily="18" charset="0"/>
              </a:rPr>
              <a:t> A[i]</a:t>
            </a:r>
            <a:r>
              <a:rPr lang="en-US" altLang="en-US" sz="2000">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            heapsize[A] </a:t>
            </a:r>
            <a:r>
              <a:rPr lang="en-US" altLang="en-US" sz="2000" b="1">
                <a:latin typeface="Times New Roman" panose="02020603050405020304" pitchFamily="18" charset="0"/>
                <a:cs typeface="Times New Roman" panose="02020603050405020304" pitchFamily="18" charset="0"/>
                <a:sym typeface="Wingdings" panose="05000000000000000000" pitchFamily="2" charset="2"/>
              </a:rPr>
              <a:t></a:t>
            </a:r>
            <a:r>
              <a:rPr lang="en-US" altLang="en-US" sz="2000" b="1">
                <a:latin typeface="Times New Roman" panose="02020603050405020304" pitchFamily="18" charset="0"/>
                <a:cs typeface="Times New Roman" panose="02020603050405020304" pitchFamily="18" charset="0"/>
              </a:rPr>
              <a:t> heapsize[A] - 1</a:t>
            </a:r>
            <a:r>
              <a:rPr lang="en-US" altLang="en-US" sz="2000">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            Heapify(A, 1)</a:t>
            </a:r>
            <a:r>
              <a:rPr lang="en-US" altLang="en-US" sz="2000">
                <a:latin typeface="Times New Roman" panose="02020603050405020304" pitchFamily="18" charset="0"/>
                <a:cs typeface="Times New Roman" panose="02020603050405020304" pitchFamily="18" charset="0"/>
              </a:rPr>
              <a:t> </a:t>
            </a:r>
            <a:br>
              <a:rPr lang="en-US" altLang="en-US" sz="2000">
                <a:latin typeface="Times New Roman" panose="02020603050405020304" pitchFamily="18" charset="0"/>
                <a:cs typeface="Times New Roman" panose="02020603050405020304" pitchFamily="18" charset="0"/>
              </a:rPr>
            </a:br>
            <a:r>
              <a:rPr lang="en-US" altLang="en-US" sz="2000" b="1">
                <a:latin typeface="Times New Roman" panose="02020603050405020304" pitchFamily="18" charset="0"/>
                <a:cs typeface="Times New Roman" panose="02020603050405020304" pitchFamily="18" charset="0"/>
              </a:rPr>
              <a:t>}</a:t>
            </a:r>
            <a:r>
              <a:rPr lang="en-US" altLang="en-US" sz="2000">
                <a:latin typeface="Times New Roman" panose="02020603050405020304" pitchFamily="18" charset="0"/>
                <a:cs typeface="Times New Roman" panose="02020603050405020304" pitchFamily="18" charset="0"/>
              </a:rPr>
              <a:t> </a:t>
            </a:r>
          </a:p>
          <a:p>
            <a:pPr eaLnBrk="1" hangingPunct="1"/>
            <a:endParaRPr lang="en-US" altLang="en-US"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7919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ext Box 2"/>
          <p:cNvSpPr txBox="1">
            <a:spLocks noChangeArrowheads="1"/>
          </p:cNvSpPr>
          <p:nvPr/>
        </p:nvSpPr>
        <p:spPr bwMode="auto">
          <a:xfrm>
            <a:off x="304800" y="533400"/>
            <a:ext cx="85312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50000"/>
              </a:spcBef>
              <a:buClrTx/>
              <a:buSzTx/>
              <a:buFontTx/>
              <a:buNone/>
            </a:pPr>
            <a:r>
              <a:rPr lang="en-US" altLang="en-US" sz="1800" b="1" dirty="0"/>
              <a:t>Example:</a:t>
            </a:r>
            <a:r>
              <a:rPr lang="en-US" altLang="en-US" sz="1800" dirty="0"/>
              <a:t>  Perform Heap Sort</a:t>
            </a:r>
            <a:endParaRPr lang="en-US" altLang="en-US" sz="1800" b="1" dirty="0"/>
          </a:p>
        </p:txBody>
      </p:sp>
      <p:grpSp>
        <p:nvGrpSpPr>
          <p:cNvPr id="25603" name="Group 12"/>
          <p:cNvGrpSpPr>
            <a:grpSpLocks/>
          </p:cNvGrpSpPr>
          <p:nvPr/>
        </p:nvGrpSpPr>
        <p:grpSpPr bwMode="auto">
          <a:xfrm>
            <a:off x="1741488" y="1169988"/>
            <a:ext cx="3460750" cy="369887"/>
            <a:chOff x="561" y="657"/>
            <a:chExt cx="2180" cy="233"/>
          </a:xfrm>
        </p:grpSpPr>
        <p:sp>
          <p:nvSpPr>
            <p:cNvPr id="25622" name="Text Box 4"/>
            <p:cNvSpPr txBox="1">
              <a:spLocks noChangeArrowheads="1"/>
            </p:cNvSpPr>
            <p:nvPr/>
          </p:nvSpPr>
          <p:spPr bwMode="auto">
            <a:xfrm>
              <a:off x="561" y="657"/>
              <a:ext cx="404"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16</a:t>
              </a:r>
              <a:endParaRPr lang="en-CA" altLang="en-US" sz="1800"/>
            </a:p>
          </p:txBody>
        </p:sp>
        <p:sp>
          <p:nvSpPr>
            <p:cNvPr id="25623" name="Text Box 5"/>
            <p:cNvSpPr txBox="1">
              <a:spLocks noChangeArrowheads="1"/>
            </p:cNvSpPr>
            <p:nvPr/>
          </p:nvSpPr>
          <p:spPr bwMode="auto">
            <a:xfrm>
              <a:off x="961" y="657"/>
              <a:ext cx="356"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4</a:t>
              </a:r>
              <a:endParaRPr lang="en-CA" altLang="en-US" sz="1800"/>
            </a:p>
          </p:txBody>
        </p:sp>
        <p:sp>
          <p:nvSpPr>
            <p:cNvPr id="25624" name="Text Box 6"/>
            <p:cNvSpPr txBox="1">
              <a:spLocks noChangeArrowheads="1"/>
            </p:cNvSpPr>
            <p:nvPr/>
          </p:nvSpPr>
          <p:spPr bwMode="auto">
            <a:xfrm>
              <a:off x="1321" y="657"/>
              <a:ext cx="356"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7</a:t>
              </a:r>
              <a:endParaRPr lang="en-CA" altLang="en-US" sz="1800"/>
            </a:p>
          </p:txBody>
        </p:sp>
        <p:sp>
          <p:nvSpPr>
            <p:cNvPr id="25625" name="Text Box 7"/>
            <p:cNvSpPr txBox="1">
              <a:spLocks noChangeArrowheads="1"/>
            </p:cNvSpPr>
            <p:nvPr/>
          </p:nvSpPr>
          <p:spPr bwMode="auto">
            <a:xfrm>
              <a:off x="1673" y="657"/>
              <a:ext cx="356"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1</a:t>
              </a:r>
              <a:endParaRPr lang="en-CA" altLang="en-US" sz="1800"/>
            </a:p>
          </p:txBody>
        </p:sp>
        <p:sp>
          <p:nvSpPr>
            <p:cNvPr id="25626" name="Text Box 8"/>
            <p:cNvSpPr txBox="1">
              <a:spLocks noChangeArrowheads="1"/>
            </p:cNvSpPr>
            <p:nvPr/>
          </p:nvSpPr>
          <p:spPr bwMode="auto">
            <a:xfrm>
              <a:off x="2033" y="657"/>
              <a:ext cx="356"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12</a:t>
              </a:r>
              <a:endParaRPr lang="en-CA" altLang="en-US" sz="1800"/>
            </a:p>
          </p:txBody>
        </p:sp>
        <p:sp>
          <p:nvSpPr>
            <p:cNvPr id="25627" name="Text Box 9"/>
            <p:cNvSpPr txBox="1">
              <a:spLocks noChangeArrowheads="1"/>
            </p:cNvSpPr>
            <p:nvPr/>
          </p:nvSpPr>
          <p:spPr bwMode="auto">
            <a:xfrm>
              <a:off x="2385" y="657"/>
              <a:ext cx="356" cy="23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algn="ctr" eaLnBrk="1" hangingPunct="1">
                <a:spcBef>
                  <a:spcPct val="50000"/>
                </a:spcBef>
                <a:buClrTx/>
                <a:buSzTx/>
                <a:buFontTx/>
                <a:buNone/>
              </a:pPr>
              <a:r>
                <a:rPr lang="en-US" altLang="en-US" sz="1800"/>
                <a:t>19</a:t>
              </a:r>
              <a:endParaRPr lang="en-CA" altLang="en-US" sz="1800"/>
            </a:p>
          </p:txBody>
        </p:sp>
      </p:grpSp>
      <p:sp>
        <p:nvSpPr>
          <p:cNvPr id="25604" name="Text Box 46"/>
          <p:cNvSpPr txBox="1">
            <a:spLocks noChangeArrowheads="1"/>
          </p:cNvSpPr>
          <p:nvPr/>
        </p:nvSpPr>
        <p:spPr bwMode="auto">
          <a:xfrm>
            <a:off x="428624" y="1679029"/>
            <a:ext cx="8531225" cy="1615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50000"/>
              </a:spcBef>
              <a:buClrTx/>
              <a:buSzTx/>
              <a:buFontTx/>
              <a:buNone/>
            </a:pPr>
            <a:r>
              <a:rPr lang="en-US" altLang="en-US" sz="1800" dirty="0"/>
              <a:t>Initial Step:</a:t>
            </a:r>
          </a:p>
          <a:p>
            <a:pPr eaLnBrk="1" hangingPunct="1">
              <a:spcBef>
                <a:spcPct val="50000"/>
              </a:spcBef>
              <a:buClrTx/>
              <a:buSzTx/>
              <a:buFontTx/>
              <a:buNone/>
            </a:pPr>
            <a:r>
              <a:rPr lang="en-US" altLang="en-US" sz="1800" dirty="0"/>
              <a:t>Build the Heap</a:t>
            </a:r>
          </a:p>
          <a:p>
            <a:pPr eaLnBrk="1" hangingPunct="1">
              <a:spcBef>
                <a:spcPct val="50000"/>
              </a:spcBef>
              <a:buClrTx/>
              <a:buSzTx/>
              <a:buFontTx/>
              <a:buNone/>
            </a:pPr>
            <a:endParaRPr lang="en-US" altLang="en-US" sz="1800" dirty="0"/>
          </a:p>
          <a:p>
            <a:pPr eaLnBrk="1" hangingPunct="1">
              <a:spcBef>
                <a:spcPct val="50000"/>
              </a:spcBef>
              <a:buClrTx/>
              <a:buSzTx/>
              <a:buFontTx/>
              <a:buNone/>
            </a:pPr>
            <a:r>
              <a:rPr lang="en-US" altLang="en-US" sz="1800" dirty="0"/>
              <a:t>Picture </a:t>
            </a:r>
            <a:r>
              <a:rPr lang="en-US" altLang="en-US" sz="1800" b="1" dirty="0"/>
              <a:t>the array as a complete binary tree:</a:t>
            </a:r>
          </a:p>
        </p:txBody>
      </p:sp>
      <p:sp>
        <p:nvSpPr>
          <p:cNvPr id="25605" name="Oval 4"/>
          <p:cNvSpPr>
            <a:spLocks noChangeArrowheads="1"/>
          </p:cNvSpPr>
          <p:nvPr/>
        </p:nvSpPr>
        <p:spPr bwMode="auto">
          <a:xfrm>
            <a:off x="4724400" y="3276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06" name="Text Box 6"/>
          <p:cNvSpPr txBox="1">
            <a:spLocks noChangeArrowheads="1"/>
          </p:cNvSpPr>
          <p:nvPr/>
        </p:nvSpPr>
        <p:spPr bwMode="auto">
          <a:xfrm>
            <a:off x="4784725" y="33131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5607" name="Oval 7"/>
          <p:cNvSpPr>
            <a:spLocks noChangeArrowheads="1"/>
          </p:cNvSpPr>
          <p:nvPr/>
        </p:nvSpPr>
        <p:spPr bwMode="auto">
          <a:xfrm>
            <a:off x="3962400" y="4191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08" name="Text Box 8"/>
          <p:cNvSpPr txBox="1">
            <a:spLocks noChangeArrowheads="1"/>
          </p:cNvSpPr>
          <p:nvPr/>
        </p:nvSpPr>
        <p:spPr bwMode="auto">
          <a:xfrm>
            <a:off x="4038600" y="4267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5609" name="Oval 9"/>
          <p:cNvSpPr>
            <a:spLocks noChangeArrowheads="1"/>
          </p:cNvSpPr>
          <p:nvPr/>
        </p:nvSpPr>
        <p:spPr bwMode="auto">
          <a:xfrm>
            <a:off x="5562600" y="4191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10" name="Text Box 10"/>
          <p:cNvSpPr txBox="1">
            <a:spLocks noChangeArrowheads="1"/>
          </p:cNvSpPr>
          <p:nvPr/>
        </p:nvSpPr>
        <p:spPr bwMode="auto">
          <a:xfrm>
            <a:off x="5638800" y="4267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5611" name="Oval 11"/>
          <p:cNvSpPr>
            <a:spLocks noChangeArrowheads="1"/>
          </p:cNvSpPr>
          <p:nvPr/>
        </p:nvSpPr>
        <p:spPr bwMode="auto">
          <a:xfrm>
            <a:off x="4419600" y="5334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12" name="Text Box 12"/>
          <p:cNvSpPr txBox="1">
            <a:spLocks noChangeArrowheads="1"/>
          </p:cNvSpPr>
          <p:nvPr/>
        </p:nvSpPr>
        <p:spPr bwMode="auto">
          <a:xfrm>
            <a:off x="4495800" y="54102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5613" name="Oval 13"/>
          <p:cNvSpPr>
            <a:spLocks noChangeArrowheads="1"/>
          </p:cNvSpPr>
          <p:nvPr/>
        </p:nvSpPr>
        <p:spPr bwMode="auto">
          <a:xfrm>
            <a:off x="3276600" y="541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14" name="Text Box 14"/>
          <p:cNvSpPr txBox="1">
            <a:spLocks noChangeArrowheads="1"/>
          </p:cNvSpPr>
          <p:nvPr/>
        </p:nvSpPr>
        <p:spPr bwMode="auto">
          <a:xfrm>
            <a:off x="3429000" y="54864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5615" name="Oval 15"/>
          <p:cNvSpPr>
            <a:spLocks noChangeArrowheads="1"/>
          </p:cNvSpPr>
          <p:nvPr/>
        </p:nvSpPr>
        <p:spPr bwMode="auto">
          <a:xfrm>
            <a:off x="5181600" y="5334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5616" name="Text Box 16"/>
          <p:cNvSpPr txBox="1">
            <a:spLocks noChangeArrowheads="1"/>
          </p:cNvSpPr>
          <p:nvPr/>
        </p:nvSpPr>
        <p:spPr bwMode="auto">
          <a:xfrm>
            <a:off x="5257800" y="54102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5617" name="Line 17"/>
          <p:cNvSpPr>
            <a:spLocks noChangeShapeType="1"/>
          </p:cNvSpPr>
          <p:nvPr/>
        </p:nvSpPr>
        <p:spPr bwMode="auto">
          <a:xfrm flipH="1">
            <a:off x="4419600" y="37338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5618" name="Line 18"/>
          <p:cNvSpPr>
            <a:spLocks noChangeShapeType="1"/>
          </p:cNvSpPr>
          <p:nvPr/>
        </p:nvSpPr>
        <p:spPr bwMode="auto">
          <a:xfrm flipH="1">
            <a:off x="3657600" y="47244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5619" name="Line 19"/>
          <p:cNvSpPr>
            <a:spLocks noChangeShapeType="1"/>
          </p:cNvSpPr>
          <p:nvPr/>
        </p:nvSpPr>
        <p:spPr bwMode="auto">
          <a:xfrm>
            <a:off x="4419600" y="47244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5620" name="Line 20"/>
          <p:cNvSpPr>
            <a:spLocks noChangeShapeType="1"/>
          </p:cNvSpPr>
          <p:nvPr/>
        </p:nvSpPr>
        <p:spPr bwMode="auto">
          <a:xfrm>
            <a:off x="5257800" y="37338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5621" name="Line 21"/>
          <p:cNvSpPr>
            <a:spLocks noChangeShapeType="1"/>
          </p:cNvSpPr>
          <p:nvPr/>
        </p:nvSpPr>
        <p:spPr bwMode="auto">
          <a:xfrm flipH="1">
            <a:off x="5486400" y="47244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10787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Arrow Connector 21">
            <a:extLst>
              <a:ext uri="{FF2B5EF4-FFF2-40B4-BE49-F238E27FC236}">
                <a16:creationId xmlns:a16="http://schemas.microsoft.com/office/drawing/2014/main" id="{2B759CA8-C0FE-4655-9D65-F77652040321}"/>
              </a:ext>
            </a:extLst>
          </p:cNvPr>
          <p:cNvCxnSpPr/>
          <p:nvPr/>
        </p:nvCxnSpPr>
        <p:spPr>
          <a:xfrm>
            <a:off x="3581400" y="1371600"/>
            <a:ext cx="1371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6627" name="Oval 4"/>
          <p:cNvSpPr>
            <a:spLocks noChangeArrowheads="1"/>
          </p:cNvSpPr>
          <p:nvPr/>
        </p:nvSpPr>
        <p:spPr bwMode="auto">
          <a:xfrm>
            <a:off x="1600200" y="533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28" name="Text Box 6"/>
          <p:cNvSpPr txBox="1">
            <a:spLocks noChangeArrowheads="1"/>
          </p:cNvSpPr>
          <p:nvPr/>
        </p:nvSpPr>
        <p:spPr bwMode="auto">
          <a:xfrm>
            <a:off x="1660525" y="5699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6629" name="Oval 7"/>
          <p:cNvSpPr>
            <a:spLocks noChangeArrowheads="1"/>
          </p:cNvSpPr>
          <p:nvPr/>
        </p:nvSpPr>
        <p:spPr bwMode="auto">
          <a:xfrm>
            <a:off x="838200" y="1447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30" name="Text Box 8"/>
          <p:cNvSpPr txBox="1">
            <a:spLocks noChangeArrowheads="1"/>
          </p:cNvSpPr>
          <p:nvPr/>
        </p:nvSpPr>
        <p:spPr bwMode="auto">
          <a:xfrm>
            <a:off x="914400" y="1524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6631" name="Oval 9"/>
          <p:cNvSpPr>
            <a:spLocks noChangeArrowheads="1"/>
          </p:cNvSpPr>
          <p:nvPr/>
        </p:nvSpPr>
        <p:spPr bwMode="auto">
          <a:xfrm>
            <a:off x="2438400" y="1447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32" name="Text Box 10"/>
          <p:cNvSpPr txBox="1">
            <a:spLocks noChangeArrowheads="1"/>
          </p:cNvSpPr>
          <p:nvPr/>
        </p:nvSpPr>
        <p:spPr bwMode="auto">
          <a:xfrm>
            <a:off x="2514600" y="1524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6633" name="Oval 11"/>
          <p:cNvSpPr>
            <a:spLocks noChangeArrowheads="1"/>
          </p:cNvSpPr>
          <p:nvPr/>
        </p:nvSpPr>
        <p:spPr bwMode="auto">
          <a:xfrm>
            <a:off x="12954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34" name="Text Box 12"/>
          <p:cNvSpPr txBox="1">
            <a:spLocks noChangeArrowheads="1"/>
          </p:cNvSpPr>
          <p:nvPr/>
        </p:nvSpPr>
        <p:spPr bwMode="auto">
          <a:xfrm>
            <a:off x="1371600" y="2667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6635" name="Oval 13"/>
          <p:cNvSpPr>
            <a:spLocks noChangeArrowheads="1"/>
          </p:cNvSpPr>
          <p:nvPr/>
        </p:nvSpPr>
        <p:spPr bwMode="auto">
          <a:xfrm>
            <a:off x="152400" y="2667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36" name="Text Box 14"/>
          <p:cNvSpPr txBox="1">
            <a:spLocks noChangeArrowheads="1"/>
          </p:cNvSpPr>
          <p:nvPr/>
        </p:nvSpPr>
        <p:spPr bwMode="auto">
          <a:xfrm>
            <a:off x="304800" y="2743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6637" name="Oval 15"/>
          <p:cNvSpPr>
            <a:spLocks noChangeArrowheads="1"/>
          </p:cNvSpPr>
          <p:nvPr/>
        </p:nvSpPr>
        <p:spPr bwMode="auto">
          <a:xfrm>
            <a:off x="20574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38" name="Text Box 16"/>
          <p:cNvSpPr txBox="1">
            <a:spLocks noChangeArrowheads="1"/>
          </p:cNvSpPr>
          <p:nvPr/>
        </p:nvSpPr>
        <p:spPr bwMode="auto">
          <a:xfrm>
            <a:off x="2133600" y="2667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6639" name="Line 17"/>
          <p:cNvSpPr>
            <a:spLocks noChangeShapeType="1"/>
          </p:cNvSpPr>
          <p:nvPr/>
        </p:nvSpPr>
        <p:spPr bwMode="auto">
          <a:xfrm flipH="1">
            <a:off x="1295400" y="990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40" name="Line 18"/>
          <p:cNvSpPr>
            <a:spLocks noChangeShapeType="1"/>
          </p:cNvSpPr>
          <p:nvPr/>
        </p:nvSpPr>
        <p:spPr bwMode="auto">
          <a:xfrm flipH="1">
            <a:off x="533400" y="19812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41" name="Line 19"/>
          <p:cNvSpPr>
            <a:spLocks noChangeShapeType="1"/>
          </p:cNvSpPr>
          <p:nvPr/>
        </p:nvSpPr>
        <p:spPr bwMode="auto">
          <a:xfrm>
            <a:off x="1295400" y="19812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42" name="Line 20"/>
          <p:cNvSpPr>
            <a:spLocks noChangeShapeType="1"/>
          </p:cNvSpPr>
          <p:nvPr/>
        </p:nvSpPr>
        <p:spPr bwMode="auto">
          <a:xfrm>
            <a:off x="2133600" y="990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43" name="Line 21"/>
          <p:cNvSpPr>
            <a:spLocks noChangeShapeType="1"/>
          </p:cNvSpPr>
          <p:nvPr/>
        </p:nvSpPr>
        <p:spPr bwMode="auto">
          <a:xfrm flipH="1">
            <a:off x="2362200" y="19812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44" name="Oval 4"/>
          <p:cNvSpPr>
            <a:spLocks noChangeArrowheads="1"/>
          </p:cNvSpPr>
          <p:nvPr/>
        </p:nvSpPr>
        <p:spPr bwMode="auto">
          <a:xfrm>
            <a:off x="6629400" y="457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45" name="Text Box 6"/>
          <p:cNvSpPr txBox="1">
            <a:spLocks noChangeArrowheads="1"/>
          </p:cNvSpPr>
          <p:nvPr/>
        </p:nvSpPr>
        <p:spPr bwMode="auto">
          <a:xfrm>
            <a:off x="6689725" y="4937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6646" name="Oval 7"/>
          <p:cNvSpPr>
            <a:spLocks noChangeArrowheads="1"/>
          </p:cNvSpPr>
          <p:nvPr/>
        </p:nvSpPr>
        <p:spPr bwMode="auto">
          <a:xfrm>
            <a:off x="5867400" y="1371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47" name="Text Box 8"/>
          <p:cNvSpPr txBox="1">
            <a:spLocks noChangeArrowheads="1"/>
          </p:cNvSpPr>
          <p:nvPr/>
        </p:nvSpPr>
        <p:spPr bwMode="auto">
          <a:xfrm>
            <a:off x="5943600" y="1447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6648" name="Oval 9"/>
          <p:cNvSpPr>
            <a:spLocks noChangeArrowheads="1"/>
          </p:cNvSpPr>
          <p:nvPr/>
        </p:nvSpPr>
        <p:spPr bwMode="auto">
          <a:xfrm>
            <a:off x="7467600" y="1371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49" name="Text Box 10"/>
          <p:cNvSpPr txBox="1">
            <a:spLocks noChangeArrowheads="1"/>
          </p:cNvSpPr>
          <p:nvPr/>
        </p:nvSpPr>
        <p:spPr bwMode="auto">
          <a:xfrm>
            <a:off x="7543800" y="1447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6650" name="Oval 11"/>
          <p:cNvSpPr>
            <a:spLocks noChangeArrowheads="1"/>
          </p:cNvSpPr>
          <p:nvPr/>
        </p:nvSpPr>
        <p:spPr bwMode="auto">
          <a:xfrm>
            <a:off x="6324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51" name="Text Box 12"/>
          <p:cNvSpPr txBox="1">
            <a:spLocks noChangeArrowheads="1"/>
          </p:cNvSpPr>
          <p:nvPr/>
        </p:nvSpPr>
        <p:spPr bwMode="auto">
          <a:xfrm>
            <a:off x="6400800" y="2590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6652" name="Oval 13"/>
          <p:cNvSpPr>
            <a:spLocks noChangeArrowheads="1"/>
          </p:cNvSpPr>
          <p:nvPr/>
        </p:nvSpPr>
        <p:spPr bwMode="auto">
          <a:xfrm>
            <a:off x="51816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53" name="Text Box 14"/>
          <p:cNvSpPr txBox="1">
            <a:spLocks noChangeArrowheads="1"/>
          </p:cNvSpPr>
          <p:nvPr/>
        </p:nvSpPr>
        <p:spPr bwMode="auto">
          <a:xfrm>
            <a:off x="5334000" y="2667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6654" name="Oval 15"/>
          <p:cNvSpPr>
            <a:spLocks noChangeArrowheads="1"/>
          </p:cNvSpPr>
          <p:nvPr/>
        </p:nvSpPr>
        <p:spPr bwMode="auto">
          <a:xfrm>
            <a:off x="7086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55" name="Text Box 16"/>
          <p:cNvSpPr txBox="1">
            <a:spLocks noChangeArrowheads="1"/>
          </p:cNvSpPr>
          <p:nvPr/>
        </p:nvSpPr>
        <p:spPr bwMode="auto">
          <a:xfrm>
            <a:off x="7162800" y="2590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6656" name="Line 17"/>
          <p:cNvSpPr>
            <a:spLocks noChangeShapeType="1"/>
          </p:cNvSpPr>
          <p:nvPr/>
        </p:nvSpPr>
        <p:spPr bwMode="auto">
          <a:xfrm flipH="1">
            <a:off x="6324600" y="914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57" name="Line 18"/>
          <p:cNvSpPr>
            <a:spLocks noChangeShapeType="1"/>
          </p:cNvSpPr>
          <p:nvPr/>
        </p:nvSpPr>
        <p:spPr bwMode="auto">
          <a:xfrm flipH="1">
            <a:off x="5562600" y="19050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58" name="Line 19"/>
          <p:cNvSpPr>
            <a:spLocks noChangeShapeType="1"/>
          </p:cNvSpPr>
          <p:nvPr/>
        </p:nvSpPr>
        <p:spPr bwMode="auto">
          <a:xfrm>
            <a:off x="6324600" y="19050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59" name="Line 20"/>
          <p:cNvSpPr>
            <a:spLocks noChangeShapeType="1"/>
          </p:cNvSpPr>
          <p:nvPr/>
        </p:nvSpPr>
        <p:spPr bwMode="auto">
          <a:xfrm>
            <a:off x="7162800" y="914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60" name="Line 21"/>
          <p:cNvSpPr>
            <a:spLocks noChangeShapeType="1"/>
          </p:cNvSpPr>
          <p:nvPr/>
        </p:nvSpPr>
        <p:spPr bwMode="auto">
          <a:xfrm flipH="1">
            <a:off x="7391400" y="19050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61" name="Oval 4"/>
          <p:cNvSpPr>
            <a:spLocks noChangeArrowheads="1"/>
          </p:cNvSpPr>
          <p:nvPr/>
        </p:nvSpPr>
        <p:spPr bwMode="auto">
          <a:xfrm>
            <a:off x="16764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62" name="Text Box 6"/>
          <p:cNvSpPr txBox="1">
            <a:spLocks noChangeArrowheads="1"/>
          </p:cNvSpPr>
          <p:nvPr/>
        </p:nvSpPr>
        <p:spPr bwMode="auto">
          <a:xfrm>
            <a:off x="1736725" y="36179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6663" name="Oval 7"/>
          <p:cNvSpPr>
            <a:spLocks noChangeArrowheads="1"/>
          </p:cNvSpPr>
          <p:nvPr/>
        </p:nvSpPr>
        <p:spPr bwMode="auto">
          <a:xfrm>
            <a:off x="914400" y="4495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64" name="Text Box 8"/>
          <p:cNvSpPr txBox="1">
            <a:spLocks noChangeArrowheads="1"/>
          </p:cNvSpPr>
          <p:nvPr/>
        </p:nvSpPr>
        <p:spPr bwMode="auto">
          <a:xfrm>
            <a:off x="990600" y="4572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6665" name="Oval 9"/>
          <p:cNvSpPr>
            <a:spLocks noChangeArrowheads="1"/>
          </p:cNvSpPr>
          <p:nvPr/>
        </p:nvSpPr>
        <p:spPr bwMode="auto">
          <a:xfrm>
            <a:off x="2514600" y="4495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66" name="Text Box 10"/>
          <p:cNvSpPr txBox="1">
            <a:spLocks noChangeArrowheads="1"/>
          </p:cNvSpPr>
          <p:nvPr/>
        </p:nvSpPr>
        <p:spPr bwMode="auto">
          <a:xfrm>
            <a:off x="2590800" y="4572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6667" name="Oval 11"/>
          <p:cNvSpPr>
            <a:spLocks noChangeArrowheads="1"/>
          </p:cNvSpPr>
          <p:nvPr/>
        </p:nvSpPr>
        <p:spPr bwMode="auto">
          <a:xfrm>
            <a:off x="1371600" y="5638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68" name="Text Box 12"/>
          <p:cNvSpPr txBox="1">
            <a:spLocks noChangeArrowheads="1"/>
          </p:cNvSpPr>
          <p:nvPr/>
        </p:nvSpPr>
        <p:spPr bwMode="auto">
          <a:xfrm>
            <a:off x="1447800" y="5715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6669" name="Oval 13"/>
          <p:cNvSpPr>
            <a:spLocks noChangeArrowheads="1"/>
          </p:cNvSpPr>
          <p:nvPr/>
        </p:nvSpPr>
        <p:spPr bwMode="auto">
          <a:xfrm>
            <a:off x="228600" y="5715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70" name="Text Box 14"/>
          <p:cNvSpPr txBox="1">
            <a:spLocks noChangeArrowheads="1"/>
          </p:cNvSpPr>
          <p:nvPr/>
        </p:nvSpPr>
        <p:spPr bwMode="auto">
          <a:xfrm>
            <a:off x="381000" y="5791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6671" name="Oval 15"/>
          <p:cNvSpPr>
            <a:spLocks noChangeArrowheads="1"/>
          </p:cNvSpPr>
          <p:nvPr/>
        </p:nvSpPr>
        <p:spPr bwMode="auto">
          <a:xfrm>
            <a:off x="2133600" y="5638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72" name="Text Box 16"/>
          <p:cNvSpPr txBox="1">
            <a:spLocks noChangeArrowheads="1"/>
          </p:cNvSpPr>
          <p:nvPr/>
        </p:nvSpPr>
        <p:spPr bwMode="auto">
          <a:xfrm>
            <a:off x="2209800" y="5715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6673" name="Line 17"/>
          <p:cNvSpPr>
            <a:spLocks noChangeShapeType="1"/>
          </p:cNvSpPr>
          <p:nvPr/>
        </p:nvSpPr>
        <p:spPr bwMode="auto">
          <a:xfrm flipH="1">
            <a:off x="1371600" y="4038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74" name="Line 18"/>
          <p:cNvSpPr>
            <a:spLocks noChangeShapeType="1"/>
          </p:cNvSpPr>
          <p:nvPr/>
        </p:nvSpPr>
        <p:spPr bwMode="auto">
          <a:xfrm flipH="1">
            <a:off x="609600" y="50292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75" name="Line 19"/>
          <p:cNvSpPr>
            <a:spLocks noChangeShapeType="1"/>
          </p:cNvSpPr>
          <p:nvPr/>
        </p:nvSpPr>
        <p:spPr bwMode="auto">
          <a:xfrm>
            <a:off x="1371600" y="50292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76" name="Line 20"/>
          <p:cNvSpPr>
            <a:spLocks noChangeShapeType="1"/>
          </p:cNvSpPr>
          <p:nvPr/>
        </p:nvSpPr>
        <p:spPr bwMode="auto">
          <a:xfrm>
            <a:off x="2209800" y="4038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77" name="Line 21"/>
          <p:cNvSpPr>
            <a:spLocks noChangeShapeType="1"/>
          </p:cNvSpPr>
          <p:nvPr/>
        </p:nvSpPr>
        <p:spPr bwMode="auto">
          <a:xfrm flipH="1">
            <a:off x="2438400" y="50292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78" name="Oval 4"/>
          <p:cNvSpPr>
            <a:spLocks noChangeArrowheads="1"/>
          </p:cNvSpPr>
          <p:nvPr/>
        </p:nvSpPr>
        <p:spPr bwMode="auto">
          <a:xfrm>
            <a:off x="6553200" y="3505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79" name="Text Box 6"/>
          <p:cNvSpPr txBox="1">
            <a:spLocks noChangeArrowheads="1"/>
          </p:cNvSpPr>
          <p:nvPr/>
        </p:nvSpPr>
        <p:spPr bwMode="auto">
          <a:xfrm>
            <a:off x="6613525" y="3541713"/>
            <a:ext cx="3968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6680" name="Oval 7"/>
          <p:cNvSpPr>
            <a:spLocks noChangeArrowheads="1"/>
          </p:cNvSpPr>
          <p:nvPr/>
        </p:nvSpPr>
        <p:spPr bwMode="auto">
          <a:xfrm>
            <a:off x="5791200" y="4419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81" name="Text Box 8"/>
          <p:cNvSpPr txBox="1">
            <a:spLocks noChangeArrowheads="1"/>
          </p:cNvSpPr>
          <p:nvPr/>
        </p:nvSpPr>
        <p:spPr bwMode="auto">
          <a:xfrm>
            <a:off x="5867400" y="4495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6682" name="Oval 9"/>
          <p:cNvSpPr>
            <a:spLocks noChangeArrowheads="1"/>
          </p:cNvSpPr>
          <p:nvPr/>
        </p:nvSpPr>
        <p:spPr bwMode="auto">
          <a:xfrm>
            <a:off x="7391400" y="4419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83" name="Text Box 10"/>
          <p:cNvSpPr txBox="1">
            <a:spLocks noChangeArrowheads="1"/>
          </p:cNvSpPr>
          <p:nvPr/>
        </p:nvSpPr>
        <p:spPr bwMode="auto">
          <a:xfrm>
            <a:off x="7467600" y="4495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6684" name="Oval 11"/>
          <p:cNvSpPr>
            <a:spLocks noChangeArrowheads="1"/>
          </p:cNvSpPr>
          <p:nvPr/>
        </p:nvSpPr>
        <p:spPr bwMode="auto">
          <a:xfrm>
            <a:off x="6248400" y="5562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85" name="Text Box 12"/>
          <p:cNvSpPr txBox="1">
            <a:spLocks noChangeArrowheads="1"/>
          </p:cNvSpPr>
          <p:nvPr/>
        </p:nvSpPr>
        <p:spPr bwMode="auto">
          <a:xfrm>
            <a:off x="6324600" y="5638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6686" name="Oval 13"/>
          <p:cNvSpPr>
            <a:spLocks noChangeArrowheads="1"/>
          </p:cNvSpPr>
          <p:nvPr/>
        </p:nvSpPr>
        <p:spPr bwMode="auto">
          <a:xfrm>
            <a:off x="5105400" y="5638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87" name="Text Box 14"/>
          <p:cNvSpPr txBox="1">
            <a:spLocks noChangeArrowheads="1"/>
          </p:cNvSpPr>
          <p:nvPr/>
        </p:nvSpPr>
        <p:spPr bwMode="auto">
          <a:xfrm>
            <a:off x="5257800" y="5715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6688" name="Oval 15"/>
          <p:cNvSpPr>
            <a:spLocks noChangeArrowheads="1"/>
          </p:cNvSpPr>
          <p:nvPr/>
        </p:nvSpPr>
        <p:spPr bwMode="auto">
          <a:xfrm>
            <a:off x="7010400" y="5562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6689" name="Text Box 16"/>
          <p:cNvSpPr txBox="1">
            <a:spLocks noChangeArrowheads="1"/>
          </p:cNvSpPr>
          <p:nvPr/>
        </p:nvSpPr>
        <p:spPr bwMode="auto">
          <a:xfrm>
            <a:off x="7086600" y="5638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6690" name="Line 17"/>
          <p:cNvSpPr>
            <a:spLocks noChangeShapeType="1"/>
          </p:cNvSpPr>
          <p:nvPr/>
        </p:nvSpPr>
        <p:spPr bwMode="auto">
          <a:xfrm flipH="1">
            <a:off x="6248400" y="3962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91" name="Line 18"/>
          <p:cNvSpPr>
            <a:spLocks noChangeShapeType="1"/>
          </p:cNvSpPr>
          <p:nvPr/>
        </p:nvSpPr>
        <p:spPr bwMode="auto">
          <a:xfrm flipH="1">
            <a:off x="5486400" y="49530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92" name="Line 19"/>
          <p:cNvSpPr>
            <a:spLocks noChangeShapeType="1"/>
          </p:cNvSpPr>
          <p:nvPr/>
        </p:nvSpPr>
        <p:spPr bwMode="auto">
          <a:xfrm>
            <a:off x="6248400" y="49530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93" name="Line 20"/>
          <p:cNvSpPr>
            <a:spLocks noChangeShapeType="1"/>
          </p:cNvSpPr>
          <p:nvPr/>
        </p:nvSpPr>
        <p:spPr bwMode="auto">
          <a:xfrm>
            <a:off x="7086600" y="3962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6694" name="Line 21"/>
          <p:cNvSpPr>
            <a:spLocks noChangeShapeType="1"/>
          </p:cNvSpPr>
          <p:nvPr/>
        </p:nvSpPr>
        <p:spPr bwMode="auto">
          <a:xfrm flipH="1">
            <a:off x="7315200" y="49530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177" name="Straight Arrow Connector 176">
            <a:extLst>
              <a:ext uri="{FF2B5EF4-FFF2-40B4-BE49-F238E27FC236}">
                <a16:creationId xmlns:a16="http://schemas.microsoft.com/office/drawing/2014/main" id="{975D2F06-9028-4C1D-9D7B-8D9DC321362A}"/>
              </a:ext>
            </a:extLst>
          </p:cNvPr>
          <p:cNvCxnSpPr/>
          <p:nvPr/>
        </p:nvCxnSpPr>
        <p:spPr>
          <a:xfrm>
            <a:off x="3581400" y="4724400"/>
            <a:ext cx="1371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4" name="Curved Connector 193">
            <a:extLst>
              <a:ext uri="{FF2B5EF4-FFF2-40B4-BE49-F238E27FC236}">
                <a16:creationId xmlns:a16="http://schemas.microsoft.com/office/drawing/2014/main" id="{A54DDB6E-8FE4-48A2-B4AF-6BCABC225035}"/>
              </a:ext>
            </a:extLst>
          </p:cNvPr>
          <p:cNvCxnSpPr>
            <a:stCxn id="26667" idx="7"/>
            <a:endCxn id="26663" idx="6"/>
          </p:cNvCxnSpPr>
          <p:nvPr/>
        </p:nvCxnSpPr>
        <p:spPr>
          <a:xfrm rot="16200000" flipV="1">
            <a:off x="1231106" y="5055394"/>
            <a:ext cx="954088" cy="368300"/>
          </a:xfrm>
          <a:prstGeom prst="curved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4" name="Curved Connector 203">
            <a:extLst>
              <a:ext uri="{FF2B5EF4-FFF2-40B4-BE49-F238E27FC236}">
                <a16:creationId xmlns:a16="http://schemas.microsoft.com/office/drawing/2014/main" id="{B57504B6-348A-46CB-98A4-45D84BF74726}"/>
              </a:ext>
            </a:extLst>
          </p:cNvPr>
          <p:cNvCxnSpPr>
            <a:stCxn id="26682" idx="7"/>
            <a:endCxn id="26678" idx="6"/>
          </p:cNvCxnSpPr>
          <p:nvPr/>
        </p:nvCxnSpPr>
        <p:spPr>
          <a:xfrm rot="16200000" flipV="1">
            <a:off x="7174706" y="3759994"/>
            <a:ext cx="725488" cy="749300"/>
          </a:xfrm>
          <a:prstGeom prst="curved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3" name="Curved Connector 212">
            <a:extLst>
              <a:ext uri="{FF2B5EF4-FFF2-40B4-BE49-F238E27FC236}">
                <a16:creationId xmlns:a16="http://schemas.microsoft.com/office/drawing/2014/main" id="{DC2016DD-F7E7-4F60-AE40-A494D9E1E7B0}"/>
              </a:ext>
            </a:extLst>
          </p:cNvPr>
          <p:cNvCxnSpPr>
            <a:stCxn id="26654" idx="7"/>
            <a:endCxn id="26648" idx="6"/>
          </p:cNvCxnSpPr>
          <p:nvPr/>
        </p:nvCxnSpPr>
        <p:spPr>
          <a:xfrm rot="5400000" flipH="1" flipV="1">
            <a:off x="7365206" y="1880394"/>
            <a:ext cx="954088" cy="469900"/>
          </a:xfrm>
          <a:prstGeom prst="curvedConnector4">
            <a:avLst>
              <a:gd name="adj1" fmla="val 2777"/>
              <a:gd name="adj2" fmla="val 148610"/>
            </a:avLst>
          </a:prstGeom>
          <a:ln>
            <a:tailEnd type="arrow"/>
          </a:ln>
        </p:spPr>
        <p:style>
          <a:lnRef idx="1">
            <a:schemeClr val="accent1"/>
          </a:lnRef>
          <a:fillRef idx="0">
            <a:schemeClr val="accent1"/>
          </a:fillRef>
          <a:effectRef idx="0">
            <a:schemeClr val="accent1"/>
          </a:effectRef>
          <a:fontRef idx="minor">
            <a:schemeClr val="tx1"/>
          </a:fontRef>
        </p:style>
      </p:cxnSp>
      <p:sp>
        <p:nvSpPr>
          <p:cNvPr id="26699" name="TextBox 218"/>
          <p:cNvSpPr txBox="1">
            <a:spLocks noChangeArrowheads="1"/>
          </p:cNvSpPr>
          <p:nvPr/>
        </p:nvSpPr>
        <p:spPr bwMode="auto">
          <a:xfrm>
            <a:off x="8229600" y="1828800"/>
            <a:ext cx="762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26700" name="TextBox 219"/>
          <p:cNvSpPr txBox="1">
            <a:spLocks noChangeArrowheads="1"/>
          </p:cNvSpPr>
          <p:nvPr/>
        </p:nvSpPr>
        <p:spPr bwMode="auto">
          <a:xfrm>
            <a:off x="1828800" y="4876800"/>
            <a:ext cx="762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26701" name="TextBox 220"/>
          <p:cNvSpPr txBox="1">
            <a:spLocks noChangeArrowheads="1"/>
          </p:cNvSpPr>
          <p:nvPr/>
        </p:nvSpPr>
        <p:spPr bwMode="auto">
          <a:xfrm>
            <a:off x="7848600" y="3886200"/>
            <a:ext cx="762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Tree>
    <p:extLst>
      <p:ext uri="{BB962C8B-B14F-4D97-AF65-F5344CB8AC3E}">
        <p14:creationId xmlns:p14="http://schemas.microsoft.com/office/powerpoint/2010/main" val="1451041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77301-1B31-4975-9A2B-CD16CB2DD8B3}"/>
              </a:ext>
            </a:extLst>
          </p:cNvPr>
          <p:cNvSpPr>
            <a:spLocks noGrp="1"/>
          </p:cNvSpPr>
          <p:nvPr>
            <p:ph type="title"/>
          </p:nvPr>
        </p:nvSpPr>
        <p:spPr>
          <a:xfrm>
            <a:off x="457200" y="266590"/>
            <a:ext cx="7886700" cy="1325563"/>
          </a:xfrm>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Heap Sort</a:t>
            </a:r>
          </a:p>
        </p:txBody>
      </p:sp>
      <p:sp>
        <p:nvSpPr>
          <p:cNvPr id="27651" name="Content Placeholder 2"/>
          <p:cNvSpPr>
            <a:spLocks noGrp="1"/>
          </p:cNvSpPr>
          <p:nvPr>
            <p:ph idx="1"/>
          </p:nvPr>
        </p:nvSpPr>
        <p:spPr>
          <a:xfrm>
            <a:off x="457200" y="1600200"/>
            <a:ext cx="8229600" cy="4953000"/>
          </a:xfrm>
        </p:spPr>
        <p:txBody>
          <a:bodyPr/>
          <a:lstStyle/>
          <a:p>
            <a:pPr eaLnBrk="1" hangingPunct="1">
              <a:spcBef>
                <a:spcPct val="50000"/>
              </a:spcBef>
            </a:pPr>
            <a:r>
              <a:rPr lang="en-US" altLang="en-US" sz="2000" dirty="0">
                <a:latin typeface="Times New Roman" panose="02020603050405020304" pitchFamily="18" charset="0"/>
                <a:cs typeface="Times New Roman" panose="02020603050405020304" pitchFamily="18" charset="0"/>
              </a:rPr>
              <a:t>The heapsort algorithm consists of two phases:</a:t>
            </a:r>
            <a:br>
              <a:rPr lang="en-US" altLang="en-US" sz="2000" dirty="0">
                <a:latin typeface="Times New Roman" panose="02020603050405020304" pitchFamily="18" charset="0"/>
                <a:cs typeface="Times New Roman" panose="02020603050405020304" pitchFamily="18" charset="0"/>
              </a:rPr>
            </a:br>
            <a:r>
              <a:rPr lang="en-US" altLang="en-US" sz="2000" dirty="0">
                <a:latin typeface="Times New Roman" panose="02020603050405020304" pitchFamily="18" charset="0"/>
                <a:cs typeface="Times New Roman" panose="02020603050405020304" pitchFamily="18" charset="0"/>
              </a:rPr>
              <a:t>- build a heap from an arbitrary array</a:t>
            </a:r>
            <a:br>
              <a:rPr lang="en-US" altLang="en-US" sz="2000" dirty="0">
                <a:latin typeface="Times New Roman" panose="02020603050405020304" pitchFamily="18" charset="0"/>
                <a:cs typeface="Times New Roman" panose="02020603050405020304" pitchFamily="18" charset="0"/>
              </a:rPr>
            </a:br>
            <a:r>
              <a:rPr lang="en-US" altLang="en-US" sz="2000" dirty="0">
                <a:latin typeface="Times New Roman" panose="02020603050405020304" pitchFamily="18" charset="0"/>
                <a:cs typeface="Times New Roman" panose="02020603050405020304" pitchFamily="18" charset="0"/>
              </a:rPr>
              <a:t>- use the heap to sort the data</a:t>
            </a:r>
          </a:p>
          <a:p>
            <a:pPr eaLnBrk="1" hangingPunct="1">
              <a:spcBef>
                <a:spcPct val="50000"/>
              </a:spcBef>
              <a:buFont typeface="Wingdings" panose="05000000000000000000" pitchFamily="2" charset="2"/>
              <a:buNone/>
            </a:pPr>
            <a:r>
              <a:rPr lang="en-US" altLang="en-US" sz="2000" dirty="0">
                <a:latin typeface="Times New Roman" panose="02020603050405020304" pitchFamily="18" charset="0"/>
                <a:cs typeface="Times New Roman" panose="02020603050405020304" pitchFamily="18" charset="0"/>
              </a:rPr>
              <a:t> </a:t>
            </a:r>
          </a:p>
          <a:p>
            <a:pPr eaLnBrk="1" hangingPunct="1"/>
            <a:r>
              <a:rPr lang="en-US" altLang="zh-CN" sz="2000" dirty="0">
                <a:latin typeface="Times New Roman" panose="02020603050405020304" pitchFamily="18" charset="0"/>
                <a:cs typeface="Times New Roman" panose="02020603050405020304" pitchFamily="18" charset="0"/>
              </a:rPr>
              <a:t>To sort the elements in the </a:t>
            </a:r>
            <a:r>
              <a:rPr lang="en-US" altLang="zh-CN" sz="2000" dirty="0">
                <a:solidFill>
                  <a:schemeClr val="hlink"/>
                </a:solidFill>
                <a:latin typeface="Times New Roman" panose="02020603050405020304" pitchFamily="18" charset="0"/>
                <a:cs typeface="Times New Roman" panose="02020603050405020304" pitchFamily="18" charset="0"/>
              </a:rPr>
              <a:t>decreasing order</a:t>
            </a:r>
            <a:r>
              <a:rPr lang="en-US" altLang="zh-CN" sz="2000" dirty="0">
                <a:latin typeface="Times New Roman" panose="02020603050405020304" pitchFamily="18" charset="0"/>
                <a:cs typeface="Times New Roman" panose="02020603050405020304" pitchFamily="18" charset="0"/>
              </a:rPr>
              <a:t>, use a </a:t>
            </a:r>
            <a:r>
              <a:rPr lang="en-US" altLang="zh-CN" sz="2000" dirty="0">
                <a:solidFill>
                  <a:schemeClr val="hlink"/>
                </a:solidFill>
                <a:latin typeface="Times New Roman" panose="02020603050405020304" pitchFamily="18" charset="0"/>
                <a:cs typeface="Times New Roman" panose="02020603050405020304" pitchFamily="18" charset="0"/>
              </a:rPr>
              <a:t>min heap</a:t>
            </a:r>
          </a:p>
          <a:p>
            <a:pPr eaLnBrk="1" hangingPunct="1"/>
            <a:r>
              <a:rPr lang="en-US" altLang="zh-CN" sz="2000" dirty="0">
                <a:latin typeface="Times New Roman" panose="02020603050405020304" pitchFamily="18" charset="0"/>
                <a:cs typeface="Times New Roman" panose="02020603050405020304" pitchFamily="18" charset="0"/>
              </a:rPr>
              <a:t>To sort the elements in the </a:t>
            </a:r>
            <a:r>
              <a:rPr lang="en-US" altLang="zh-CN" sz="2000" dirty="0">
                <a:solidFill>
                  <a:schemeClr val="hlink"/>
                </a:solidFill>
                <a:latin typeface="Times New Roman" panose="02020603050405020304" pitchFamily="18" charset="0"/>
                <a:cs typeface="Times New Roman" panose="02020603050405020304" pitchFamily="18" charset="0"/>
              </a:rPr>
              <a:t>increasing order</a:t>
            </a:r>
            <a:r>
              <a:rPr lang="en-US" altLang="zh-CN" sz="2000" dirty="0">
                <a:latin typeface="Times New Roman" panose="02020603050405020304" pitchFamily="18" charset="0"/>
                <a:cs typeface="Times New Roman" panose="02020603050405020304" pitchFamily="18" charset="0"/>
              </a:rPr>
              <a:t>, use a </a:t>
            </a:r>
            <a:r>
              <a:rPr lang="en-US" altLang="zh-CN" sz="2000" dirty="0">
                <a:solidFill>
                  <a:schemeClr val="hlink"/>
                </a:solidFill>
                <a:latin typeface="Times New Roman" panose="02020603050405020304" pitchFamily="18" charset="0"/>
                <a:cs typeface="Times New Roman" panose="02020603050405020304" pitchFamily="18" charset="0"/>
              </a:rPr>
              <a:t>max heap</a:t>
            </a:r>
          </a:p>
          <a:p>
            <a:pPr eaLnBrk="1" hangingPunct="1">
              <a:buFont typeface="Wingdings" panose="05000000000000000000" pitchFamily="2" charset="2"/>
              <a:buNone/>
            </a:pPr>
            <a:endParaRPr lang="en-US" altLang="en-US" sz="1800" dirty="0"/>
          </a:p>
        </p:txBody>
      </p:sp>
      <p:sp>
        <p:nvSpPr>
          <p:cNvPr id="27652" name="Oval 4"/>
          <p:cNvSpPr>
            <a:spLocks noChangeArrowheads="1"/>
          </p:cNvSpPr>
          <p:nvPr/>
        </p:nvSpPr>
        <p:spPr bwMode="auto">
          <a:xfrm>
            <a:off x="4038600" y="3810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53" name="Text Box 6"/>
          <p:cNvSpPr txBox="1">
            <a:spLocks noChangeArrowheads="1"/>
          </p:cNvSpPr>
          <p:nvPr/>
        </p:nvSpPr>
        <p:spPr bwMode="auto">
          <a:xfrm>
            <a:off x="4114800" y="38862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7654" name="Oval 7"/>
          <p:cNvSpPr>
            <a:spLocks noChangeArrowheads="1"/>
          </p:cNvSpPr>
          <p:nvPr/>
        </p:nvSpPr>
        <p:spPr bwMode="auto">
          <a:xfrm>
            <a:off x="3276600" y="4724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55" name="Text Box 8"/>
          <p:cNvSpPr txBox="1">
            <a:spLocks noChangeArrowheads="1"/>
          </p:cNvSpPr>
          <p:nvPr/>
        </p:nvSpPr>
        <p:spPr bwMode="auto">
          <a:xfrm>
            <a:off x="3352800" y="48006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7656" name="Oval 9"/>
          <p:cNvSpPr>
            <a:spLocks noChangeArrowheads="1"/>
          </p:cNvSpPr>
          <p:nvPr/>
        </p:nvSpPr>
        <p:spPr bwMode="auto">
          <a:xfrm>
            <a:off x="4876800" y="4724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57" name="Text Box 10"/>
          <p:cNvSpPr txBox="1">
            <a:spLocks noChangeArrowheads="1"/>
          </p:cNvSpPr>
          <p:nvPr/>
        </p:nvSpPr>
        <p:spPr bwMode="auto">
          <a:xfrm>
            <a:off x="4953000" y="48006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7658" name="Oval 11"/>
          <p:cNvSpPr>
            <a:spLocks noChangeArrowheads="1"/>
          </p:cNvSpPr>
          <p:nvPr/>
        </p:nvSpPr>
        <p:spPr bwMode="auto">
          <a:xfrm>
            <a:off x="3733800" y="5867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59" name="Text Box 12"/>
          <p:cNvSpPr txBox="1">
            <a:spLocks noChangeArrowheads="1"/>
          </p:cNvSpPr>
          <p:nvPr/>
        </p:nvSpPr>
        <p:spPr bwMode="auto">
          <a:xfrm>
            <a:off x="3810000" y="59436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7660" name="Oval 13"/>
          <p:cNvSpPr>
            <a:spLocks noChangeArrowheads="1"/>
          </p:cNvSpPr>
          <p:nvPr/>
        </p:nvSpPr>
        <p:spPr bwMode="auto">
          <a:xfrm>
            <a:off x="2590800" y="5943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61" name="Text Box 14"/>
          <p:cNvSpPr txBox="1">
            <a:spLocks noChangeArrowheads="1"/>
          </p:cNvSpPr>
          <p:nvPr/>
        </p:nvSpPr>
        <p:spPr bwMode="auto">
          <a:xfrm>
            <a:off x="2743200" y="6019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7662" name="Oval 15"/>
          <p:cNvSpPr>
            <a:spLocks noChangeArrowheads="1"/>
          </p:cNvSpPr>
          <p:nvPr/>
        </p:nvSpPr>
        <p:spPr bwMode="auto">
          <a:xfrm>
            <a:off x="4495800" y="5867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7663" name="Text Box 16"/>
          <p:cNvSpPr txBox="1">
            <a:spLocks noChangeArrowheads="1"/>
          </p:cNvSpPr>
          <p:nvPr/>
        </p:nvSpPr>
        <p:spPr bwMode="auto">
          <a:xfrm>
            <a:off x="4572000" y="59436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7664" name="Line 17"/>
          <p:cNvSpPr>
            <a:spLocks noChangeShapeType="1"/>
          </p:cNvSpPr>
          <p:nvPr/>
        </p:nvSpPr>
        <p:spPr bwMode="auto">
          <a:xfrm flipH="1">
            <a:off x="3733800" y="42672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665" name="Line 18"/>
          <p:cNvSpPr>
            <a:spLocks noChangeShapeType="1"/>
          </p:cNvSpPr>
          <p:nvPr/>
        </p:nvSpPr>
        <p:spPr bwMode="auto">
          <a:xfrm flipH="1">
            <a:off x="2971800" y="52578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666" name="Line 19"/>
          <p:cNvSpPr>
            <a:spLocks noChangeShapeType="1"/>
          </p:cNvSpPr>
          <p:nvPr/>
        </p:nvSpPr>
        <p:spPr bwMode="auto">
          <a:xfrm>
            <a:off x="3733800" y="52578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667" name="Line 20"/>
          <p:cNvSpPr>
            <a:spLocks noChangeShapeType="1"/>
          </p:cNvSpPr>
          <p:nvPr/>
        </p:nvSpPr>
        <p:spPr bwMode="auto">
          <a:xfrm>
            <a:off x="4572000" y="42672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668" name="Line 21"/>
          <p:cNvSpPr>
            <a:spLocks noChangeShapeType="1"/>
          </p:cNvSpPr>
          <p:nvPr/>
        </p:nvSpPr>
        <p:spPr bwMode="auto">
          <a:xfrm flipH="1">
            <a:off x="4800600" y="52578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3795141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93B37-0B2C-4449-B874-E307DBAB75A1}"/>
              </a:ext>
            </a:extLst>
          </p:cNvPr>
          <p:cNvSpPr>
            <a:spLocks noGrp="1"/>
          </p:cNvSpPr>
          <p:nvPr>
            <p:ph type="title"/>
          </p:nvPr>
        </p:nvSpPr>
        <p:spPr/>
        <p:txBody>
          <a:bodyPr/>
          <a:lstStyle/>
          <a:p>
            <a:pPr eaLnBrk="1" fontAlgn="auto" hangingPunct="1">
              <a:spcAft>
                <a:spcPts val="0"/>
              </a:spcAft>
              <a:defRPr/>
            </a:pPr>
            <a:r>
              <a:rPr lang="en-US" dirty="0"/>
              <a:t>Pass 1</a:t>
            </a:r>
          </a:p>
        </p:txBody>
      </p:sp>
      <p:sp>
        <p:nvSpPr>
          <p:cNvPr id="28675"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76" name="Text Box 5"/>
          <p:cNvSpPr txBox="1">
            <a:spLocks noChangeArrowheads="1"/>
          </p:cNvSpPr>
          <p:nvPr/>
        </p:nvSpPr>
        <p:spPr bwMode="auto">
          <a:xfrm>
            <a:off x="7037388" y="1627188"/>
            <a:ext cx="438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8677" name="Oval 6"/>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78" name="Text Box 7"/>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8679" name="Oval 8"/>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80" name="Text Box 9"/>
          <p:cNvSpPr txBox="1">
            <a:spLocks noChangeArrowheads="1"/>
          </p:cNvSpPr>
          <p:nvPr/>
        </p:nvSpPr>
        <p:spPr bwMode="auto">
          <a:xfrm>
            <a:off x="45720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8681" name="Oval 10"/>
          <p:cNvSpPr>
            <a:spLocks noChangeArrowheads="1"/>
          </p:cNvSpPr>
          <p:nvPr/>
        </p:nvSpPr>
        <p:spPr bwMode="auto">
          <a:xfrm>
            <a:off x="33528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82" name="Text Box 11"/>
          <p:cNvSpPr txBox="1">
            <a:spLocks noChangeArrowheads="1"/>
          </p:cNvSpPr>
          <p:nvPr/>
        </p:nvSpPr>
        <p:spPr bwMode="auto">
          <a:xfrm>
            <a:off x="3429000" y="37338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8683" name="Oval 12"/>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84" name="Text Box 13"/>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8685" name="Oval 14"/>
          <p:cNvSpPr>
            <a:spLocks noChangeArrowheads="1"/>
          </p:cNvSpPr>
          <p:nvPr/>
        </p:nvSpPr>
        <p:spPr bwMode="auto">
          <a:xfrm>
            <a:off x="41148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8686" name="Text Box 15"/>
          <p:cNvSpPr txBox="1">
            <a:spLocks noChangeArrowheads="1"/>
          </p:cNvSpPr>
          <p:nvPr/>
        </p:nvSpPr>
        <p:spPr bwMode="auto">
          <a:xfrm>
            <a:off x="4191000" y="37338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8687" name="Line 16"/>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88" name="Line 17"/>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89" name="Line 18"/>
          <p:cNvSpPr>
            <a:spLocks noChangeShapeType="1"/>
          </p:cNvSpPr>
          <p:nvPr/>
        </p:nvSpPr>
        <p:spPr bwMode="auto">
          <a:xfrm>
            <a:off x="3352800" y="2971800"/>
            <a:ext cx="2286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90" name="Line 19"/>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91" name="Line 20"/>
          <p:cNvSpPr>
            <a:spLocks noChangeShapeType="1"/>
          </p:cNvSpPr>
          <p:nvPr/>
        </p:nvSpPr>
        <p:spPr bwMode="auto">
          <a:xfrm flipH="1">
            <a:off x="4419600" y="30480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92" name="Text Box 21"/>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8693" name="Text Box 22"/>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8694" name="Text Box 23"/>
          <p:cNvSpPr txBox="1">
            <a:spLocks noChangeArrowheads="1"/>
          </p:cNvSpPr>
          <p:nvPr/>
        </p:nvSpPr>
        <p:spPr bwMode="auto">
          <a:xfrm>
            <a:off x="3876675" y="5491163"/>
            <a:ext cx="441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8695" name="Text Box 24"/>
          <p:cNvSpPr txBox="1">
            <a:spLocks noChangeArrowheads="1"/>
          </p:cNvSpPr>
          <p:nvPr/>
        </p:nvSpPr>
        <p:spPr bwMode="auto">
          <a:xfrm>
            <a:off x="4318000"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8696" name="Text Box 25"/>
          <p:cNvSpPr txBox="1">
            <a:spLocks noChangeArrowheads="1"/>
          </p:cNvSpPr>
          <p:nvPr/>
        </p:nvSpPr>
        <p:spPr bwMode="auto">
          <a:xfrm>
            <a:off x="4633913"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8697" name="Text Box 26"/>
          <p:cNvSpPr txBox="1">
            <a:spLocks noChangeArrowheads="1"/>
          </p:cNvSpPr>
          <p:nvPr/>
        </p:nvSpPr>
        <p:spPr bwMode="auto">
          <a:xfrm>
            <a:off x="4948238"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8698" name="Text Box 27"/>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28699" name="Text Box 28"/>
          <p:cNvSpPr txBox="1">
            <a:spLocks noChangeArrowheads="1"/>
          </p:cNvSpPr>
          <p:nvPr/>
        </p:nvSpPr>
        <p:spPr bwMode="auto">
          <a:xfrm>
            <a:off x="5645150" y="4813300"/>
            <a:ext cx="920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28700" name="Line 29"/>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8701" name="Text Box 30"/>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28702" name="Line 31"/>
          <p:cNvSpPr>
            <a:spLocks noChangeShapeType="1"/>
          </p:cNvSpPr>
          <p:nvPr/>
        </p:nvSpPr>
        <p:spPr bwMode="auto">
          <a:xfrm flipV="1">
            <a:off x="4716463" y="3840163"/>
            <a:ext cx="1077912" cy="682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703" name="Line 32"/>
          <p:cNvSpPr>
            <a:spLocks noChangeShapeType="1"/>
          </p:cNvSpPr>
          <p:nvPr/>
        </p:nvSpPr>
        <p:spPr bwMode="auto">
          <a:xfrm>
            <a:off x="5775325" y="2039938"/>
            <a:ext cx="19050" cy="17907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704" name="Line 33"/>
          <p:cNvSpPr>
            <a:spLocks noChangeShapeType="1"/>
          </p:cNvSpPr>
          <p:nvPr/>
        </p:nvSpPr>
        <p:spPr bwMode="auto">
          <a:xfrm flipH="1" flipV="1">
            <a:off x="4273550" y="1916113"/>
            <a:ext cx="1492250" cy="1143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8705" name="Text Box 34"/>
          <p:cNvSpPr txBox="1">
            <a:spLocks noChangeArrowheads="1"/>
          </p:cNvSpPr>
          <p:nvPr/>
        </p:nvSpPr>
        <p:spPr bwMode="auto">
          <a:xfrm>
            <a:off x="5953125" y="2763838"/>
            <a:ext cx="2419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Move the last element</a:t>
            </a:r>
          </a:p>
          <a:p>
            <a:pPr eaLnBrk="1" hangingPunct="1">
              <a:spcBef>
                <a:spcPct val="0"/>
              </a:spcBef>
              <a:buClrTx/>
              <a:buSzTx/>
              <a:buFontTx/>
              <a:buNone/>
            </a:pPr>
            <a:r>
              <a:rPr lang="en-US" altLang="en-US" sz="1800"/>
              <a:t>to the root</a:t>
            </a:r>
          </a:p>
        </p:txBody>
      </p:sp>
      <p:sp>
        <p:nvSpPr>
          <p:cNvPr id="28706" name="Line 35"/>
          <p:cNvSpPr>
            <a:spLocks noChangeShapeType="1"/>
          </p:cNvSpPr>
          <p:nvPr/>
        </p:nvSpPr>
        <p:spPr bwMode="auto">
          <a:xfrm>
            <a:off x="5130800" y="5881688"/>
            <a:ext cx="0" cy="1730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707" name="Line 36"/>
          <p:cNvSpPr>
            <a:spLocks noChangeShapeType="1"/>
          </p:cNvSpPr>
          <p:nvPr/>
        </p:nvSpPr>
        <p:spPr bwMode="auto">
          <a:xfrm flipH="1" flipV="1">
            <a:off x="3271838" y="6045200"/>
            <a:ext cx="1858962" cy="95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708" name="Line 37"/>
          <p:cNvSpPr>
            <a:spLocks noChangeShapeType="1"/>
          </p:cNvSpPr>
          <p:nvPr/>
        </p:nvSpPr>
        <p:spPr bwMode="auto">
          <a:xfrm flipV="1">
            <a:off x="3262313" y="5910263"/>
            <a:ext cx="0" cy="1444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3806033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9699" name="Oval 6"/>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9700" name="Text Box 7"/>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9701" name="Oval 8"/>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9702" name="Text Box 9"/>
          <p:cNvSpPr txBox="1">
            <a:spLocks noChangeArrowheads="1"/>
          </p:cNvSpPr>
          <p:nvPr/>
        </p:nvSpPr>
        <p:spPr bwMode="auto">
          <a:xfrm>
            <a:off x="45720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9703" name="Oval 10"/>
          <p:cNvSpPr>
            <a:spLocks noChangeArrowheads="1"/>
          </p:cNvSpPr>
          <p:nvPr/>
        </p:nvSpPr>
        <p:spPr bwMode="auto">
          <a:xfrm>
            <a:off x="33528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9704" name="Text Box 11"/>
          <p:cNvSpPr txBox="1">
            <a:spLocks noChangeArrowheads="1"/>
          </p:cNvSpPr>
          <p:nvPr/>
        </p:nvSpPr>
        <p:spPr bwMode="auto">
          <a:xfrm>
            <a:off x="3429000" y="37338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9705" name="Oval 12"/>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29706" name="Text Box 13"/>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9707" name="Text Box 15"/>
          <p:cNvSpPr txBox="1">
            <a:spLocks noChangeArrowheads="1"/>
          </p:cNvSpPr>
          <p:nvPr/>
        </p:nvSpPr>
        <p:spPr bwMode="auto">
          <a:xfrm>
            <a:off x="3806825" y="16843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9708" name="Line 16"/>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09" name="Line 17"/>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10" name="Line 18"/>
          <p:cNvSpPr>
            <a:spLocks noChangeShapeType="1"/>
          </p:cNvSpPr>
          <p:nvPr/>
        </p:nvSpPr>
        <p:spPr bwMode="auto">
          <a:xfrm>
            <a:off x="3352800" y="2971800"/>
            <a:ext cx="2286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11" name="Line 19"/>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12" name="Text Box 21"/>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29713" name="Text Box 22"/>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29714" name="Text Box 23"/>
          <p:cNvSpPr txBox="1">
            <a:spLocks noChangeArrowheads="1"/>
          </p:cNvSpPr>
          <p:nvPr/>
        </p:nvSpPr>
        <p:spPr bwMode="auto">
          <a:xfrm>
            <a:off x="3876675" y="5491163"/>
            <a:ext cx="441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29715" name="Text Box 24"/>
          <p:cNvSpPr txBox="1">
            <a:spLocks noChangeArrowheads="1"/>
          </p:cNvSpPr>
          <p:nvPr/>
        </p:nvSpPr>
        <p:spPr bwMode="auto">
          <a:xfrm>
            <a:off x="4318000"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29716" name="Text Box 25"/>
          <p:cNvSpPr txBox="1">
            <a:spLocks noChangeArrowheads="1"/>
          </p:cNvSpPr>
          <p:nvPr/>
        </p:nvSpPr>
        <p:spPr bwMode="auto">
          <a:xfrm>
            <a:off x="4633913"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29717" name="Text Box 26"/>
          <p:cNvSpPr txBox="1">
            <a:spLocks noChangeArrowheads="1"/>
          </p:cNvSpPr>
          <p:nvPr/>
        </p:nvSpPr>
        <p:spPr bwMode="auto">
          <a:xfrm>
            <a:off x="3108325" y="54864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29718" name="Text Box 27"/>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29719" name="Text Box 28"/>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29720" name="Text Box 37"/>
          <p:cNvSpPr txBox="1">
            <a:spLocks noChangeArrowheads="1"/>
          </p:cNvSpPr>
          <p:nvPr/>
        </p:nvSpPr>
        <p:spPr bwMode="auto">
          <a:xfrm>
            <a:off x="850900" y="2166938"/>
            <a:ext cx="1314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HEAPIFY()</a:t>
            </a:r>
          </a:p>
        </p:txBody>
      </p:sp>
      <p:sp>
        <p:nvSpPr>
          <p:cNvPr id="29721" name="Line 38"/>
          <p:cNvSpPr>
            <a:spLocks noChangeShapeType="1"/>
          </p:cNvSpPr>
          <p:nvPr/>
        </p:nvSpPr>
        <p:spPr bwMode="auto">
          <a:xfrm>
            <a:off x="4879975" y="2117725"/>
            <a:ext cx="66675" cy="41433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9722" name="Line 39"/>
          <p:cNvSpPr>
            <a:spLocks noChangeShapeType="1"/>
          </p:cNvSpPr>
          <p:nvPr/>
        </p:nvSpPr>
        <p:spPr bwMode="auto">
          <a:xfrm flipH="1" flipV="1">
            <a:off x="4273550" y="1895475"/>
            <a:ext cx="606425" cy="22225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9723" name="Text Box 40"/>
          <p:cNvSpPr txBox="1">
            <a:spLocks noChangeArrowheads="1"/>
          </p:cNvSpPr>
          <p:nvPr/>
        </p:nvSpPr>
        <p:spPr bwMode="auto">
          <a:xfrm>
            <a:off x="4903788" y="1878013"/>
            <a:ext cx="717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2" name="Rectangle 1"/>
          <p:cNvSpPr/>
          <p:nvPr/>
        </p:nvSpPr>
        <p:spPr>
          <a:xfrm>
            <a:off x="836051" y="762000"/>
            <a:ext cx="1438214" cy="584775"/>
          </a:xfrm>
          <a:prstGeom prst="rect">
            <a:avLst/>
          </a:prstGeom>
        </p:spPr>
        <p:txBody>
          <a:bodyPr wrap="none">
            <a:spAutoFit/>
          </a:bodyPr>
          <a:lstStyle/>
          <a:p>
            <a:r>
              <a:rPr lang="en-US" sz="3200" dirty="0"/>
              <a:t>Pass 1</a:t>
            </a:r>
          </a:p>
        </p:txBody>
      </p:sp>
    </p:spTree>
    <p:extLst>
      <p:ext uri="{BB962C8B-B14F-4D97-AF65-F5344CB8AC3E}">
        <p14:creationId xmlns:p14="http://schemas.microsoft.com/office/powerpoint/2010/main" val="130130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CC9FF-9CDE-4EC9-989E-41B9D88B44E8}"/>
              </a:ext>
            </a:extLst>
          </p:cNvPr>
          <p:cNvSpPr>
            <a:spLocks noGrp="1"/>
          </p:cNvSpPr>
          <p:nvPr>
            <p:ph type="title"/>
          </p:nvPr>
        </p:nvSpPr>
        <p:spPr>
          <a:xfrm>
            <a:off x="457200" y="274638"/>
            <a:ext cx="7467600" cy="639762"/>
          </a:xfrm>
        </p:spPr>
        <p:txBody>
          <a:bodyPr>
            <a:normAutofit fontScale="90000"/>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Binary Heap</a:t>
            </a:r>
          </a:p>
        </p:txBody>
      </p:sp>
      <p:sp>
        <p:nvSpPr>
          <p:cNvPr id="12291" name="Content Placeholder 2"/>
          <p:cNvSpPr>
            <a:spLocks noGrp="1"/>
          </p:cNvSpPr>
          <p:nvPr>
            <p:ph idx="1"/>
          </p:nvPr>
        </p:nvSpPr>
        <p:spPr>
          <a:xfrm>
            <a:off x="609600" y="914400"/>
            <a:ext cx="7467600" cy="5407025"/>
          </a:xfrm>
        </p:spPr>
        <p:txBody>
          <a:bodyPr/>
          <a:lstStyle/>
          <a:p>
            <a:pPr marL="0" indent="0" eaLnBrk="1" hangingPunct="1">
              <a:buNone/>
            </a:pPr>
            <a:r>
              <a:rPr lang="en-US" altLang="en-US" dirty="0">
                <a:latin typeface="Times New Roman" panose="02020603050405020304" pitchFamily="18" charset="0"/>
                <a:cs typeface="Times New Roman" panose="02020603050405020304" pitchFamily="18" charset="0"/>
              </a:rPr>
              <a:t>The binary heap data structures is an array that can be viewed as a complete binary tree. Each node of the binary tree corresponds to an element of the array. The array is completely filled on all levels except possibly lowest.</a:t>
            </a:r>
          </a:p>
        </p:txBody>
      </p:sp>
      <p:sp>
        <p:nvSpPr>
          <p:cNvPr id="12292" name="Oval 4"/>
          <p:cNvSpPr>
            <a:spLocks noChangeArrowheads="1"/>
          </p:cNvSpPr>
          <p:nvPr/>
        </p:nvSpPr>
        <p:spPr bwMode="auto">
          <a:xfrm>
            <a:off x="3733800" y="2819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293" name="Text Box 6"/>
          <p:cNvSpPr txBox="1">
            <a:spLocks noChangeArrowheads="1"/>
          </p:cNvSpPr>
          <p:nvPr/>
        </p:nvSpPr>
        <p:spPr bwMode="auto">
          <a:xfrm>
            <a:off x="3810000" y="28956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2294" name="Oval 7"/>
          <p:cNvSpPr>
            <a:spLocks noChangeArrowheads="1"/>
          </p:cNvSpPr>
          <p:nvPr/>
        </p:nvSpPr>
        <p:spPr bwMode="auto">
          <a:xfrm>
            <a:off x="2971800" y="3733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295" name="Text Box 8"/>
          <p:cNvSpPr txBox="1">
            <a:spLocks noChangeArrowheads="1"/>
          </p:cNvSpPr>
          <p:nvPr/>
        </p:nvSpPr>
        <p:spPr bwMode="auto">
          <a:xfrm>
            <a:off x="3048000" y="3810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2296" name="Oval 9"/>
          <p:cNvSpPr>
            <a:spLocks noChangeArrowheads="1"/>
          </p:cNvSpPr>
          <p:nvPr/>
        </p:nvSpPr>
        <p:spPr bwMode="auto">
          <a:xfrm>
            <a:off x="4572000" y="3733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297" name="Text Box 10"/>
          <p:cNvSpPr txBox="1">
            <a:spLocks noChangeArrowheads="1"/>
          </p:cNvSpPr>
          <p:nvPr/>
        </p:nvSpPr>
        <p:spPr bwMode="auto">
          <a:xfrm>
            <a:off x="4648200" y="38100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2298" name="Oval 11"/>
          <p:cNvSpPr>
            <a:spLocks noChangeArrowheads="1"/>
          </p:cNvSpPr>
          <p:nvPr/>
        </p:nvSpPr>
        <p:spPr bwMode="auto">
          <a:xfrm>
            <a:off x="3429000" y="4876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299" name="Text Box 12"/>
          <p:cNvSpPr txBox="1">
            <a:spLocks noChangeArrowheads="1"/>
          </p:cNvSpPr>
          <p:nvPr/>
        </p:nvSpPr>
        <p:spPr bwMode="auto">
          <a:xfrm>
            <a:off x="3505200" y="4953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2300" name="Oval 13"/>
          <p:cNvSpPr>
            <a:spLocks noChangeArrowheads="1"/>
          </p:cNvSpPr>
          <p:nvPr/>
        </p:nvSpPr>
        <p:spPr bwMode="auto">
          <a:xfrm>
            <a:off x="2286000" y="4953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301" name="Text Box 14"/>
          <p:cNvSpPr txBox="1">
            <a:spLocks noChangeArrowheads="1"/>
          </p:cNvSpPr>
          <p:nvPr/>
        </p:nvSpPr>
        <p:spPr bwMode="auto">
          <a:xfrm>
            <a:off x="2438400" y="50292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2302" name="Oval 15"/>
          <p:cNvSpPr>
            <a:spLocks noChangeArrowheads="1"/>
          </p:cNvSpPr>
          <p:nvPr/>
        </p:nvSpPr>
        <p:spPr bwMode="auto">
          <a:xfrm>
            <a:off x="4191000" y="4876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2303" name="Text Box 16"/>
          <p:cNvSpPr txBox="1">
            <a:spLocks noChangeArrowheads="1"/>
          </p:cNvSpPr>
          <p:nvPr/>
        </p:nvSpPr>
        <p:spPr bwMode="auto">
          <a:xfrm>
            <a:off x="4267200" y="4953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2304" name="Line 17"/>
          <p:cNvSpPr>
            <a:spLocks noChangeShapeType="1"/>
          </p:cNvSpPr>
          <p:nvPr/>
        </p:nvSpPr>
        <p:spPr bwMode="auto">
          <a:xfrm flipH="1">
            <a:off x="3429000" y="3276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05" name="Line 18"/>
          <p:cNvSpPr>
            <a:spLocks noChangeShapeType="1"/>
          </p:cNvSpPr>
          <p:nvPr/>
        </p:nvSpPr>
        <p:spPr bwMode="auto">
          <a:xfrm flipH="1">
            <a:off x="2667000" y="42672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06" name="Line 19"/>
          <p:cNvSpPr>
            <a:spLocks noChangeShapeType="1"/>
          </p:cNvSpPr>
          <p:nvPr/>
        </p:nvSpPr>
        <p:spPr bwMode="auto">
          <a:xfrm>
            <a:off x="3429000" y="42672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07" name="Line 20"/>
          <p:cNvSpPr>
            <a:spLocks noChangeShapeType="1"/>
          </p:cNvSpPr>
          <p:nvPr/>
        </p:nvSpPr>
        <p:spPr bwMode="auto">
          <a:xfrm>
            <a:off x="4267200" y="3276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08" name="Line 21"/>
          <p:cNvSpPr>
            <a:spLocks noChangeShapeType="1"/>
          </p:cNvSpPr>
          <p:nvPr/>
        </p:nvSpPr>
        <p:spPr bwMode="auto">
          <a:xfrm flipH="1">
            <a:off x="4495800" y="42672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309" name="Text Box 22"/>
          <p:cNvSpPr txBox="1">
            <a:spLocks noChangeArrowheads="1"/>
          </p:cNvSpPr>
          <p:nvPr/>
        </p:nvSpPr>
        <p:spPr bwMode="auto">
          <a:xfrm>
            <a:off x="3810000" y="56388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2310" name="Text Box 23"/>
          <p:cNvSpPr txBox="1">
            <a:spLocks noChangeArrowheads="1"/>
          </p:cNvSpPr>
          <p:nvPr/>
        </p:nvSpPr>
        <p:spPr bwMode="auto">
          <a:xfrm>
            <a:off x="2895600" y="5638800"/>
            <a:ext cx="4667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2311" name="Text Box 24"/>
          <p:cNvSpPr txBox="1">
            <a:spLocks noChangeArrowheads="1"/>
          </p:cNvSpPr>
          <p:nvPr/>
        </p:nvSpPr>
        <p:spPr bwMode="auto">
          <a:xfrm>
            <a:off x="4267200" y="56388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2312" name="Text Box 25"/>
          <p:cNvSpPr txBox="1">
            <a:spLocks noChangeArrowheads="1"/>
          </p:cNvSpPr>
          <p:nvPr/>
        </p:nvSpPr>
        <p:spPr bwMode="auto">
          <a:xfrm>
            <a:off x="4572000" y="56388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2313" name="Text Box 26"/>
          <p:cNvSpPr txBox="1">
            <a:spLocks noChangeArrowheads="1"/>
          </p:cNvSpPr>
          <p:nvPr/>
        </p:nvSpPr>
        <p:spPr bwMode="auto">
          <a:xfrm>
            <a:off x="3352800" y="56388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2314" name="Text Box 25"/>
          <p:cNvSpPr txBox="1">
            <a:spLocks noChangeArrowheads="1"/>
          </p:cNvSpPr>
          <p:nvPr/>
        </p:nvSpPr>
        <p:spPr bwMode="auto">
          <a:xfrm>
            <a:off x="4876800" y="56388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2315" name="TextBox 50"/>
          <p:cNvSpPr txBox="1">
            <a:spLocks noChangeArrowheads="1"/>
          </p:cNvSpPr>
          <p:nvPr/>
        </p:nvSpPr>
        <p:spPr bwMode="auto">
          <a:xfrm>
            <a:off x="3505200" y="6172200"/>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Tree>
    <p:extLst>
      <p:ext uri="{BB962C8B-B14F-4D97-AF65-F5344CB8AC3E}">
        <p14:creationId xmlns:p14="http://schemas.microsoft.com/office/powerpoint/2010/main" val="9448358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0723" name="Oval 6"/>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0724" name="Text Box 7"/>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0725" name="Oval 8"/>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0726" name="Text Box 9"/>
          <p:cNvSpPr txBox="1">
            <a:spLocks noChangeArrowheads="1"/>
          </p:cNvSpPr>
          <p:nvPr/>
        </p:nvSpPr>
        <p:spPr bwMode="auto">
          <a:xfrm>
            <a:off x="3735388" y="169545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0727" name="Oval 10"/>
          <p:cNvSpPr>
            <a:spLocks noChangeArrowheads="1"/>
          </p:cNvSpPr>
          <p:nvPr/>
        </p:nvSpPr>
        <p:spPr bwMode="auto">
          <a:xfrm>
            <a:off x="33528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0728" name="Text Box 11"/>
          <p:cNvSpPr txBox="1">
            <a:spLocks noChangeArrowheads="1"/>
          </p:cNvSpPr>
          <p:nvPr/>
        </p:nvSpPr>
        <p:spPr bwMode="auto">
          <a:xfrm>
            <a:off x="3429000" y="37338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0729" name="Oval 12"/>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0730" name="Text Box 13"/>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0731" name="Text Box 14"/>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0732" name="Line 15"/>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3" name="Line 16"/>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4" name="Line 17"/>
          <p:cNvSpPr>
            <a:spLocks noChangeShapeType="1"/>
          </p:cNvSpPr>
          <p:nvPr/>
        </p:nvSpPr>
        <p:spPr bwMode="auto">
          <a:xfrm>
            <a:off x="3352800" y="2971800"/>
            <a:ext cx="2286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5" name="Line 18"/>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6" name="Text Box 19"/>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0737" name="Text Box 20"/>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0738" name="Text Box 21"/>
          <p:cNvSpPr txBox="1">
            <a:spLocks noChangeArrowheads="1"/>
          </p:cNvSpPr>
          <p:nvPr/>
        </p:nvSpPr>
        <p:spPr bwMode="auto">
          <a:xfrm>
            <a:off x="2981325" y="549275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0739" name="Text Box 22"/>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0740" name="Text Box 23"/>
          <p:cNvSpPr txBox="1">
            <a:spLocks noChangeArrowheads="1"/>
          </p:cNvSpPr>
          <p:nvPr/>
        </p:nvSpPr>
        <p:spPr bwMode="auto">
          <a:xfrm>
            <a:off x="4508500"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0741" name="Text Box 24"/>
          <p:cNvSpPr txBox="1">
            <a:spLocks noChangeArrowheads="1"/>
          </p:cNvSpPr>
          <p:nvPr/>
        </p:nvSpPr>
        <p:spPr bwMode="auto">
          <a:xfrm>
            <a:off x="3878263"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0742" name="Text Box 25"/>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0743" name="Text Box 26"/>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2" name="Rectangle 1"/>
          <p:cNvSpPr/>
          <p:nvPr/>
        </p:nvSpPr>
        <p:spPr>
          <a:xfrm>
            <a:off x="762000" y="914400"/>
            <a:ext cx="1282723" cy="523220"/>
          </a:xfrm>
          <a:prstGeom prst="rect">
            <a:avLst/>
          </a:prstGeom>
        </p:spPr>
        <p:txBody>
          <a:bodyPr wrap="none">
            <a:spAutoFit/>
          </a:bodyPr>
          <a:lstStyle/>
          <a:p>
            <a:r>
              <a:rPr lang="en-US" sz="2800" dirty="0"/>
              <a:t>Pass 1</a:t>
            </a:r>
          </a:p>
        </p:txBody>
      </p:sp>
    </p:spTree>
    <p:extLst>
      <p:ext uri="{BB962C8B-B14F-4D97-AF65-F5344CB8AC3E}">
        <p14:creationId xmlns:p14="http://schemas.microsoft.com/office/powerpoint/2010/main" val="632294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1747"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1748" name="Text Box 6"/>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1749" name="Oval 7"/>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1750" name="Text Box 8"/>
          <p:cNvSpPr txBox="1">
            <a:spLocks noChangeArrowheads="1"/>
          </p:cNvSpPr>
          <p:nvPr/>
        </p:nvSpPr>
        <p:spPr bwMode="auto">
          <a:xfrm>
            <a:off x="6997700" y="1617663"/>
            <a:ext cx="438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1751" name="Oval 9"/>
          <p:cNvSpPr>
            <a:spLocks noChangeArrowheads="1"/>
          </p:cNvSpPr>
          <p:nvPr/>
        </p:nvSpPr>
        <p:spPr bwMode="auto">
          <a:xfrm>
            <a:off x="33528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1752" name="Text Box 10"/>
          <p:cNvSpPr txBox="1">
            <a:spLocks noChangeArrowheads="1"/>
          </p:cNvSpPr>
          <p:nvPr/>
        </p:nvSpPr>
        <p:spPr bwMode="auto">
          <a:xfrm>
            <a:off x="3429000" y="37338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1753" name="Oval 11"/>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1754" name="Text Box 12"/>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1755" name="Text Box 13"/>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1756" name="Line 14"/>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57" name="Line 15"/>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58" name="Line 16"/>
          <p:cNvSpPr>
            <a:spLocks noChangeShapeType="1"/>
          </p:cNvSpPr>
          <p:nvPr/>
        </p:nvSpPr>
        <p:spPr bwMode="auto">
          <a:xfrm>
            <a:off x="3352800" y="2971800"/>
            <a:ext cx="2286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59" name="Line 17"/>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60" name="Text Box 18"/>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1761" name="Text Box 19"/>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1762" name="Text Box 20"/>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1763" name="Text Box 21"/>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1764" name="Text Box 22"/>
          <p:cNvSpPr txBox="1">
            <a:spLocks noChangeArrowheads="1"/>
          </p:cNvSpPr>
          <p:nvPr/>
        </p:nvSpPr>
        <p:spPr bwMode="auto">
          <a:xfrm>
            <a:off x="4508500"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1765" name="Text Box 23"/>
          <p:cNvSpPr txBox="1">
            <a:spLocks noChangeArrowheads="1"/>
          </p:cNvSpPr>
          <p:nvPr/>
        </p:nvSpPr>
        <p:spPr bwMode="auto">
          <a:xfrm>
            <a:off x="3878263"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1766" name="Text Box 24"/>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1767" name="Text Box 25"/>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1768" name="Line 26"/>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1769" name="Text Box 27"/>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31770" name="Line 29"/>
          <p:cNvSpPr>
            <a:spLocks noChangeShapeType="1"/>
          </p:cNvSpPr>
          <p:nvPr/>
        </p:nvSpPr>
        <p:spPr bwMode="auto">
          <a:xfrm flipV="1">
            <a:off x="1357313" y="1838325"/>
            <a:ext cx="2290762" cy="168433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1771" name="Line 30"/>
          <p:cNvSpPr>
            <a:spLocks noChangeShapeType="1"/>
          </p:cNvSpPr>
          <p:nvPr/>
        </p:nvSpPr>
        <p:spPr bwMode="auto">
          <a:xfrm>
            <a:off x="1366838" y="3522663"/>
            <a:ext cx="923925" cy="100171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72" name="Line 31"/>
          <p:cNvSpPr>
            <a:spLocks noChangeShapeType="1"/>
          </p:cNvSpPr>
          <p:nvPr/>
        </p:nvSpPr>
        <p:spPr bwMode="auto">
          <a:xfrm flipV="1">
            <a:off x="2309813" y="4052888"/>
            <a:ext cx="1087437" cy="4714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73" name="Line 33"/>
          <p:cNvSpPr>
            <a:spLocks noChangeShapeType="1"/>
          </p:cNvSpPr>
          <p:nvPr/>
        </p:nvSpPr>
        <p:spPr bwMode="auto">
          <a:xfrm>
            <a:off x="4659313" y="5851525"/>
            <a:ext cx="0" cy="1254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74" name="Line 34"/>
          <p:cNvSpPr>
            <a:spLocks noChangeShapeType="1"/>
          </p:cNvSpPr>
          <p:nvPr/>
        </p:nvSpPr>
        <p:spPr bwMode="auto">
          <a:xfrm flipH="1">
            <a:off x="3224213" y="5986463"/>
            <a:ext cx="1435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1775" name="Line 35"/>
          <p:cNvSpPr>
            <a:spLocks noChangeShapeType="1"/>
          </p:cNvSpPr>
          <p:nvPr/>
        </p:nvSpPr>
        <p:spPr bwMode="auto">
          <a:xfrm flipV="1">
            <a:off x="3224213" y="5872163"/>
            <a:ext cx="0" cy="13335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1776" name="Text Box 32"/>
          <p:cNvSpPr txBox="1">
            <a:spLocks noChangeArrowheads="1"/>
          </p:cNvSpPr>
          <p:nvPr/>
        </p:nvSpPr>
        <p:spPr bwMode="auto">
          <a:xfrm>
            <a:off x="495300" y="2003425"/>
            <a:ext cx="24193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Move the last element</a:t>
            </a:r>
          </a:p>
          <a:p>
            <a:pPr eaLnBrk="1" hangingPunct="1">
              <a:spcBef>
                <a:spcPct val="0"/>
              </a:spcBef>
              <a:buClrTx/>
              <a:buSzTx/>
              <a:buFontTx/>
              <a:buNone/>
            </a:pPr>
            <a:r>
              <a:rPr lang="en-US" altLang="en-US" sz="1800"/>
              <a:t>to the root</a:t>
            </a:r>
          </a:p>
        </p:txBody>
      </p:sp>
      <p:sp>
        <p:nvSpPr>
          <p:cNvPr id="33" name="Rectangle 32"/>
          <p:cNvSpPr/>
          <p:nvPr/>
        </p:nvSpPr>
        <p:spPr>
          <a:xfrm>
            <a:off x="762000" y="914400"/>
            <a:ext cx="1282723" cy="523220"/>
          </a:xfrm>
          <a:prstGeom prst="rect">
            <a:avLst/>
          </a:prstGeom>
        </p:spPr>
        <p:txBody>
          <a:bodyPr wrap="none">
            <a:spAutoFit/>
          </a:bodyPr>
          <a:lstStyle/>
          <a:p>
            <a:r>
              <a:rPr lang="en-US" sz="2800" dirty="0"/>
              <a:t>Pass 2</a:t>
            </a:r>
          </a:p>
        </p:txBody>
      </p:sp>
    </p:spTree>
    <p:extLst>
      <p:ext uri="{BB962C8B-B14F-4D97-AF65-F5344CB8AC3E}">
        <p14:creationId xmlns:p14="http://schemas.microsoft.com/office/powerpoint/2010/main" val="3714669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2771"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2772" name="Text Box 6"/>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2773" name="Oval 7"/>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2774" name="Text Box 10"/>
          <p:cNvSpPr txBox="1">
            <a:spLocks noChangeArrowheads="1"/>
          </p:cNvSpPr>
          <p:nvPr/>
        </p:nvSpPr>
        <p:spPr bwMode="auto">
          <a:xfrm>
            <a:off x="3805238" y="166528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2775" name="Oval 11"/>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2776" name="Text Box 12"/>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2777" name="Text Box 13"/>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2778" name="Line 14"/>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79" name="Line 15"/>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80" name="Line 17"/>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81" name="Text Box 18"/>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2782" name="Text Box 19"/>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2783" name="Text Box 20"/>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2784" name="Text Box 21"/>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2785" name="Text Box 22"/>
          <p:cNvSpPr txBox="1">
            <a:spLocks noChangeArrowheads="1"/>
          </p:cNvSpPr>
          <p:nvPr/>
        </p:nvSpPr>
        <p:spPr bwMode="auto">
          <a:xfrm>
            <a:off x="3122613"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2786" name="Text Box 23"/>
          <p:cNvSpPr txBox="1">
            <a:spLocks noChangeArrowheads="1"/>
          </p:cNvSpPr>
          <p:nvPr/>
        </p:nvSpPr>
        <p:spPr bwMode="auto">
          <a:xfrm>
            <a:off x="3878263"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2787" name="Text Box 24"/>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2788" name="Text Box 25"/>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21" name="Rectangle 20"/>
          <p:cNvSpPr/>
          <p:nvPr/>
        </p:nvSpPr>
        <p:spPr>
          <a:xfrm>
            <a:off x="762000" y="914400"/>
            <a:ext cx="1282723" cy="523220"/>
          </a:xfrm>
          <a:prstGeom prst="rect">
            <a:avLst/>
          </a:prstGeom>
        </p:spPr>
        <p:txBody>
          <a:bodyPr wrap="none">
            <a:spAutoFit/>
          </a:bodyPr>
          <a:lstStyle/>
          <a:p>
            <a:r>
              <a:rPr lang="en-US" sz="2800" dirty="0"/>
              <a:t>Pass 2</a:t>
            </a:r>
          </a:p>
        </p:txBody>
      </p:sp>
    </p:spTree>
    <p:extLst>
      <p:ext uri="{BB962C8B-B14F-4D97-AF65-F5344CB8AC3E}">
        <p14:creationId xmlns:p14="http://schemas.microsoft.com/office/powerpoint/2010/main" val="2131517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3795"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3796" name="Text Box 6"/>
          <p:cNvSpPr txBox="1">
            <a:spLocks noChangeArrowheads="1"/>
          </p:cNvSpPr>
          <p:nvPr/>
        </p:nvSpPr>
        <p:spPr bwMode="auto">
          <a:xfrm>
            <a:off x="2971800" y="25908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3797" name="Oval 7"/>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3798" name="Text Box 8"/>
          <p:cNvSpPr txBox="1">
            <a:spLocks noChangeArrowheads="1"/>
          </p:cNvSpPr>
          <p:nvPr/>
        </p:nvSpPr>
        <p:spPr bwMode="auto">
          <a:xfrm>
            <a:off x="3805238" y="166528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3799" name="Oval 9"/>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3800" name="Text Box 10"/>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3801" name="Text Box 11"/>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3802" name="Line 12"/>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803" name="Line 13"/>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804" name="Line 14"/>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805" name="Text Box 15"/>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3806" name="Text Box 16"/>
          <p:cNvSpPr txBox="1">
            <a:spLocks noChangeArrowheads="1"/>
          </p:cNvSpPr>
          <p:nvPr/>
        </p:nvSpPr>
        <p:spPr bwMode="auto">
          <a:xfrm>
            <a:off x="3429000" y="5495925"/>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3807" name="Text Box 17"/>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3808" name="Text Box 18"/>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3809" name="Text Box 19"/>
          <p:cNvSpPr txBox="1">
            <a:spLocks noChangeArrowheads="1"/>
          </p:cNvSpPr>
          <p:nvPr/>
        </p:nvSpPr>
        <p:spPr bwMode="auto">
          <a:xfrm>
            <a:off x="3122613"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3810" name="Text Box 20"/>
          <p:cNvSpPr txBox="1">
            <a:spLocks noChangeArrowheads="1"/>
          </p:cNvSpPr>
          <p:nvPr/>
        </p:nvSpPr>
        <p:spPr bwMode="auto">
          <a:xfrm>
            <a:off x="3878263"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3811" name="Text Box 21"/>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3812" name="Text Box 22"/>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3813" name="Text Box 23"/>
          <p:cNvSpPr txBox="1">
            <a:spLocks noChangeArrowheads="1"/>
          </p:cNvSpPr>
          <p:nvPr/>
        </p:nvSpPr>
        <p:spPr bwMode="auto">
          <a:xfrm>
            <a:off x="850900" y="2166938"/>
            <a:ext cx="1314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HEAPIFY()</a:t>
            </a:r>
          </a:p>
        </p:txBody>
      </p:sp>
      <p:sp>
        <p:nvSpPr>
          <p:cNvPr id="33814" name="Line 24"/>
          <p:cNvSpPr>
            <a:spLocks noChangeShapeType="1"/>
          </p:cNvSpPr>
          <p:nvPr/>
        </p:nvSpPr>
        <p:spPr bwMode="auto">
          <a:xfrm>
            <a:off x="3138488" y="2089150"/>
            <a:ext cx="9525" cy="4333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3815" name="Line 25"/>
          <p:cNvSpPr>
            <a:spLocks noChangeShapeType="1"/>
          </p:cNvSpPr>
          <p:nvPr/>
        </p:nvSpPr>
        <p:spPr bwMode="auto">
          <a:xfrm flipV="1">
            <a:off x="3138488" y="1885950"/>
            <a:ext cx="509587" cy="19367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3816" name="Text Box 26"/>
          <p:cNvSpPr txBox="1">
            <a:spLocks noChangeArrowheads="1"/>
          </p:cNvSpPr>
          <p:nvPr/>
        </p:nvSpPr>
        <p:spPr bwMode="auto">
          <a:xfrm>
            <a:off x="2392363" y="1771650"/>
            <a:ext cx="71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25" name="Rectangle 24"/>
          <p:cNvSpPr/>
          <p:nvPr/>
        </p:nvSpPr>
        <p:spPr>
          <a:xfrm>
            <a:off x="762000" y="914400"/>
            <a:ext cx="1282723" cy="523220"/>
          </a:xfrm>
          <a:prstGeom prst="rect">
            <a:avLst/>
          </a:prstGeom>
        </p:spPr>
        <p:txBody>
          <a:bodyPr wrap="none">
            <a:spAutoFit/>
          </a:bodyPr>
          <a:lstStyle/>
          <a:p>
            <a:r>
              <a:rPr lang="en-US" sz="2800" dirty="0"/>
              <a:t>Pass 2</a:t>
            </a:r>
          </a:p>
        </p:txBody>
      </p:sp>
    </p:spTree>
    <p:extLst>
      <p:ext uri="{BB962C8B-B14F-4D97-AF65-F5344CB8AC3E}">
        <p14:creationId xmlns:p14="http://schemas.microsoft.com/office/powerpoint/2010/main" val="943182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4819"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4820" name="Text Box 6"/>
          <p:cNvSpPr txBox="1">
            <a:spLocks noChangeArrowheads="1"/>
          </p:cNvSpPr>
          <p:nvPr/>
        </p:nvSpPr>
        <p:spPr bwMode="auto">
          <a:xfrm>
            <a:off x="3760788" y="1685925"/>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4821" name="Oval 7"/>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4822" name="Text Box 8"/>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4823" name="Oval 9"/>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4824" name="Text Box 10"/>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4825" name="Text Box 11"/>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4826" name="Line 12"/>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7" name="Line 13"/>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8" name="Line 14"/>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9" name="Text Box 15"/>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4830" name="Text Box 16"/>
          <p:cNvSpPr txBox="1">
            <a:spLocks noChangeArrowheads="1"/>
          </p:cNvSpPr>
          <p:nvPr/>
        </p:nvSpPr>
        <p:spPr bwMode="auto">
          <a:xfrm>
            <a:off x="3100388" y="54864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4831" name="Text Box 17"/>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4832" name="Text Box 18"/>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4833" name="Text Box 19"/>
          <p:cNvSpPr txBox="1">
            <a:spLocks noChangeArrowheads="1"/>
          </p:cNvSpPr>
          <p:nvPr/>
        </p:nvSpPr>
        <p:spPr bwMode="auto">
          <a:xfrm>
            <a:off x="3546475"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4834" name="Text Box 20"/>
          <p:cNvSpPr txBox="1">
            <a:spLocks noChangeArrowheads="1"/>
          </p:cNvSpPr>
          <p:nvPr/>
        </p:nvSpPr>
        <p:spPr bwMode="auto">
          <a:xfrm>
            <a:off x="3878263" y="54864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4835" name="Text Box 21"/>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4836" name="Text Box 22"/>
          <p:cNvSpPr txBox="1">
            <a:spLocks noChangeArrowheads="1"/>
          </p:cNvSpPr>
          <p:nvPr/>
        </p:nvSpPr>
        <p:spPr bwMode="auto">
          <a:xfrm>
            <a:off x="5645150" y="4813300"/>
            <a:ext cx="920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21" name="Rectangle 20"/>
          <p:cNvSpPr/>
          <p:nvPr/>
        </p:nvSpPr>
        <p:spPr>
          <a:xfrm>
            <a:off x="762000" y="914400"/>
            <a:ext cx="1282723" cy="523220"/>
          </a:xfrm>
          <a:prstGeom prst="rect">
            <a:avLst/>
          </a:prstGeom>
        </p:spPr>
        <p:txBody>
          <a:bodyPr wrap="none">
            <a:spAutoFit/>
          </a:bodyPr>
          <a:lstStyle/>
          <a:p>
            <a:r>
              <a:rPr lang="en-US" sz="2800" dirty="0"/>
              <a:t>Pass 2</a:t>
            </a:r>
          </a:p>
        </p:txBody>
      </p:sp>
    </p:spTree>
    <p:extLst>
      <p:ext uri="{BB962C8B-B14F-4D97-AF65-F5344CB8AC3E}">
        <p14:creationId xmlns:p14="http://schemas.microsoft.com/office/powerpoint/2010/main" val="1874488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5843"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5844" name="Text Box 6"/>
          <p:cNvSpPr txBox="1">
            <a:spLocks noChangeArrowheads="1"/>
          </p:cNvSpPr>
          <p:nvPr/>
        </p:nvSpPr>
        <p:spPr bwMode="auto">
          <a:xfrm>
            <a:off x="6937375" y="1676400"/>
            <a:ext cx="438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5845" name="Oval 7"/>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5846" name="Text Box 8"/>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5847" name="Oval 9"/>
          <p:cNvSpPr>
            <a:spLocks noChangeArrowheads="1"/>
          </p:cNvSpPr>
          <p:nvPr/>
        </p:nvSpPr>
        <p:spPr bwMode="auto">
          <a:xfrm>
            <a:off x="2209800" y="3581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5848" name="Text Box 10"/>
          <p:cNvSpPr txBox="1">
            <a:spLocks noChangeArrowheads="1"/>
          </p:cNvSpPr>
          <p:nvPr/>
        </p:nvSpPr>
        <p:spPr bwMode="auto">
          <a:xfrm>
            <a:off x="2286000" y="36576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5849" name="Text Box 11"/>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5850" name="Line 12"/>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51" name="Line 13"/>
          <p:cNvSpPr>
            <a:spLocks noChangeShapeType="1"/>
          </p:cNvSpPr>
          <p:nvPr/>
        </p:nvSpPr>
        <p:spPr bwMode="auto">
          <a:xfrm flipH="1">
            <a:off x="2667000" y="3048000"/>
            <a:ext cx="3810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52" name="Line 14"/>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53" name="Text Box 15"/>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5854" name="Text Box 16"/>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5855" name="Text Box 17"/>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5856" name="Text Box 18"/>
          <p:cNvSpPr txBox="1">
            <a:spLocks noChangeArrowheads="1"/>
          </p:cNvSpPr>
          <p:nvPr/>
        </p:nvSpPr>
        <p:spPr bwMode="auto">
          <a:xfrm>
            <a:off x="419258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5857" name="Text Box 19"/>
          <p:cNvSpPr txBox="1">
            <a:spLocks noChangeArrowheads="1"/>
          </p:cNvSpPr>
          <p:nvPr/>
        </p:nvSpPr>
        <p:spPr bwMode="auto">
          <a:xfrm>
            <a:off x="3546475"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5858" name="Text Box 20"/>
          <p:cNvSpPr txBox="1">
            <a:spLocks noChangeArrowheads="1"/>
          </p:cNvSpPr>
          <p:nvPr/>
        </p:nvSpPr>
        <p:spPr bwMode="auto">
          <a:xfrm>
            <a:off x="3878263" y="54864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5859" name="Text Box 21"/>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5860" name="Text Box 22"/>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5861" name="Line 23"/>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5862" name="Text Box 24"/>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35863" name="Line 25"/>
          <p:cNvSpPr>
            <a:spLocks noChangeShapeType="1"/>
          </p:cNvSpPr>
          <p:nvPr/>
        </p:nvSpPr>
        <p:spPr bwMode="auto">
          <a:xfrm>
            <a:off x="4370388" y="5861050"/>
            <a:ext cx="9525" cy="1254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64" name="Line 26"/>
          <p:cNvSpPr>
            <a:spLocks noChangeShapeType="1"/>
          </p:cNvSpPr>
          <p:nvPr/>
        </p:nvSpPr>
        <p:spPr bwMode="auto">
          <a:xfrm flipH="1">
            <a:off x="3397250" y="5986463"/>
            <a:ext cx="98266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65" name="Line 27"/>
          <p:cNvSpPr>
            <a:spLocks noChangeShapeType="1"/>
          </p:cNvSpPr>
          <p:nvPr/>
        </p:nvSpPr>
        <p:spPr bwMode="auto">
          <a:xfrm flipV="1">
            <a:off x="3406775" y="5861050"/>
            <a:ext cx="0" cy="13493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5866" name="Line 29"/>
          <p:cNvSpPr>
            <a:spLocks noChangeShapeType="1"/>
          </p:cNvSpPr>
          <p:nvPr/>
        </p:nvSpPr>
        <p:spPr bwMode="auto">
          <a:xfrm flipV="1">
            <a:off x="2511425" y="1916113"/>
            <a:ext cx="20638" cy="16160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5867" name="Line 30"/>
          <p:cNvSpPr>
            <a:spLocks noChangeShapeType="1"/>
          </p:cNvSpPr>
          <p:nvPr/>
        </p:nvSpPr>
        <p:spPr bwMode="auto">
          <a:xfrm flipV="1">
            <a:off x="2532063" y="1866900"/>
            <a:ext cx="1116012" cy="396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5868" name="Text Box 31"/>
          <p:cNvSpPr txBox="1">
            <a:spLocks noChangeArrowheads="1"/>
          </p:cNvSpPr>
          <p:nvPr/>
        </p:nvSpPr>
        <p:spPr bwMode="auto">
          <a:xfrm>
            <a:off x="822325" y="2022475"/>
            <a:ext cx="1695450"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Move the last</a:t>
            </a:r>
          </a:p>
          <a:p>
            <a:pPr eaLnBrk="1" hangingPunct="1">
              <a:spcBef>
                <a:spcPct val="0"/>
              </a:spcBef>
              <a:buClrTx/>
              <a:buSzTx/>
              <a:buFontTx/>
              <a:buNone/>
            </a:pPr>
            <a:r>
              <a:rPr lang="en-US" altLang="en-US" sz="1800"/>
              <a:t>element to the </a:t>
            </a:r>
          </a:p>
          <a:p>
            <a:pPr eaLnBrk="1" hangingPunct="1">
              <a:spcBef>
                <a:spcPct val="0"/>
              </a:spcBef>
              <a:buClrTx/>
              <a:buSzTx/>
              <a:buFontTx/>
              <a:buNone/>
            </a:pPr>
            <a:r>
              <a:rPr lang="en-US" altLang="en-US" sz="1800"/>
              <a:t>root</a:t>
            </a:r>
          </a:p>
        </p:txBody>
      </p:sp>
      <p:sp>
        <p:nvSpPr>
          <p:cNvPr id="29" name="Rectangle 28"/>
          <p:cNvSpPr/>
          <p:nvPr/>
        </p:nvSpPr>
        <p:spPr>
          <a:xfrm>
            <a:off x="762000" y="914400"/>
            <a:ext cx="1282723" cy="523220"/>
          </a:xfrm>
          <a:prstGeom prst="rect">
            <a:avLst/>
          </a:prstGeom>
        </p:spPr>
        <p:txBody>
          <a:bodyPr wrap="none">
            <a:spAutoFit/>
          </a:bodyPr>
          <a:lstStyle/>
          <a:p>
            <a:r>
              <a:rPr lang="en-US" sz="2800" dirty="0"/>
              <a:t>Pass 3</a:t>
            </a:r>
          </a:p>
        </p:txBody>
      </p:sp>
    </p:spTree>
    <p:extLst>
      <p:ext uri="{BB962C8B-B14F-4D97-AF65-F5344CB8AC3E}">
        <p14:creationId xmlns:p14="http://schemas.microsoft.com/office/powerpoint/2010/main" val="3262820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Oval 5"/>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6867" name="Oval 6"/>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6868" name="Oval 8"/>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6869" name="Text Box 9"/>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6870" name="Text Box 11"/>
          <p:cNvSpPr txBox="1">
            <a:spLocks noChangeArrowheads="1"/>
          </p:cNvSpPr>
          <p:nvPr/>
        </p:nvSpPr>
        <p:spPr bwMode="auto">
          <a:xfrm>
            <a:off x="3797300" y="16843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6871" name="Text Box 12"/>
          <p:cNvSpPr txBox="1">
            <a:spLocks noChangeArrowheads="1"/>
          </p:cNvSpPr>
          <p:nvPr/>
        </p:nvSpPr>
        <p:spPr bwMode="auto">
          <a:xfrm>
            <a:off x="4643438" y="259873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6872" name="Line 13"/>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873" name="Line 15"/>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874" name="Text Box 16"/>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6875" name="Text Box 17"/>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6876" name="Text Box 18"/>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6877" name="Text Box 19"/>
          <p:cNvSpPr txBox="1">
            <a:spLocks noChangeArrowheads="1"/>
          </p:cNvSpPr>
          <p:nvPr/>
        </p:nvSpPr>
        <p:spPr bwMode="auto">
          <a:xfrm>
            <a:off x="3211513" y="548005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6878" name="Text Box 20"/>
          <p:cNvSpPr txBox="1">
            <a:spLocks noChangeArrowheads="1"/>
          </p:cNvSpPr>
          <p:nvPr/>
        </p:nvSpPr>
        <p:spPr bwMode="auto">
          <a:xfrm>
            <a:off x="3546475"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6879" name="Text Box 21"/>
          <p:cNvSpPr txBox="1">
            <a:spLocks noChangeArrowheads="1"/>
          </p:cNvSpPr>
          <p:nvPr/>
        </p:nvSpPr>
        <p:spPr bwMode="auto">
          <a:xfrm>
            <a:off x="3878263" y="54864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6880" name="Text Box 22"/>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6881" name="Text Box 23"/>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6882" name="Line 30"/>
          <p:cNvSpPr>
            <a:spLocks noChangeShapeType="1"/>
          </p:cNvSpPr>
          <p:nvPr/>
        </p:nvSpPr>
        <p:spPr bwMode="auto">
          <a:xfrm>
            <a:off x="4879975" y="2117725"/>
            <a:ext cx="66675" cy="41433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6883" name="Line 31"/>
          <p:cNvSpPr>
            <a:spLocks noChangeShapeType="1"/>
          </p:cNvSpPr>
          <p:nvPr/>
        </p:nvSpPr>
        <p:spPr bwMode="auto">
          <a:xfrm flipH="1" flipV="1">
            <a:off x="4254500" y="1935163"/>
            <a:ext cx="615950" cy="17303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6884" name="Text Box 32"/>
          <p:cNvSpPr txBox="1">
            <a:spLocks noChangeArrowheads="1"/>
          </p:cNvSpPr>
          <p:nvPr/>
        </p:nvSpPr>
        <p:spPr bwMode="auto">
          <a:xfrm>
            <a:off x="4932363" y="1809750"/>
            <a:ext cx="71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21" name="Rectangle 20"/>
          <p:cNvSpPr/>
          <p:nvPr/>
        </p:nvSpPr>
        <p:spPr>
          <a:xfrm>
            <a:off x="762000" y="914400"/>
            <a:ext cx="1282723" cy="523220"/>
          </a:xfrm>
          <a:prstGeom prst="rect">
            <a:avLst/>
          </a:prstGeom>
        </p:spPr>
        <p:txBody>
          <a:bodyPr wrap="none">
            <a:spAutoFit/>
          </a:bodyPr>
          <a:lstStyle/>
          <a:p>
            <a:r>
              <a:rPr lang="en-US" sz="2800" dirty="0"/>
              <a:t>Pass 3</a:t>
            </a:r>
          </a:p>
        </p:txBody>
      </p:sp>
    </p:spTree>
    <p:extLst>
      <p:ext uri="{BB962C8B-B14F-4D97-AF65-F5344CB8AC3E}">
        <p14:creationId xmlns:p14="http://schemas.microsoft.com/office/powerpoint/2010/main" val="8050111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7891"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7892" name="Oval 6"/>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7893" name="Text Box 7"/>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7894" name="Text Box 8"/>
          <p:cNvSpPr txBox="1">
            <a:spLocks noChangeArrowheads="1"/>
          </p:cNvSpPr>
          <p:nvPr/>
        </p:nvSpPr>
        <p:spPr bwMode="auto">
          <a:xfrm>
            <a:off x="4633913" y="2608263"/>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7895" name="Text Box 9"/>
          <p:cNvSpPr txBox="1">
            <a:spLocks noChangeArrowheads="1"/>
          </p:cNvSpPr>
          <p:nvPr/>
        </p:nvSpPr>
        <p:spPr bwMode="auto">
          <a:xfrm>
            <a:off x="3825875" y="1674813"/>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7896" name="Line 10"/>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897" name="Line 11"/>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898" name="Text Box 12"/>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7899" name="Text Box 13"/>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7900" name="Text Box 14"/>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7901" name="Text Box 15"/>
          <p:cNvSpPr txBox="1">
            <a:spLocks noChangeArrowheads="1"/>
          </p:cNvSpPr>
          <p:nvPr/>
        </p:nvSpPr>
        <p:spPr bwMode="auto">
          <a:xfrm>
            <a:off x="3856038"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7902" name="Text Box 16"/>
          <p:cNvSpPr txBox="1">
            <a:spLocks noChangeArrowheads="1"/>
          </p:cNvSpPr>
          <p:nvPr/>
        </p:nvSpPr>
        <p:spPr bwMode="auto">
          <a:xfrm>
            <a:off x="3546475"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7903" name="Text Box 17"/>
          <p:cNvSpPr txBox="1">
            <a:spLocks noChangeArrowheads="1"/>
          </p:cNvSpPr>
          <p:nvPr/>
        </p:nvSpPr>
        <p:spPr bwMode="auto">
          <a:xfrm>
            <a:off x="3222625" y="549592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7904" name="Text Box 18"/>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7905" name="Text Box 19"/>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18" name="Rectangle 17"/>
          <p:cNvSpPr/>
          <p:nvPr/>
        </p:nvSpPr>
        <p:spPr>
          <a:xfrm>
            <a:off x="762000" y="914400"/>
            <a:ext cx="1282723" cy="523220"/>
          </a:xfrm>
          <a:prstGeom prst="rect">
            <a:avLst/>
          </a:prstGeom>
        </p:spPr>
        <p:txBody>
          <a:bodyPr wrap="none">
            <a:spAutoFit/>
          </a:bodyPr>
          <a:lstStyle/>
          <a:p>
            <a:r>
              <a:rPr lang="en-US" sz="2800" dirty="0"/>
              <a:t>Pass 3</a:t>
            </a:r>
          </a:p>
        </p:txBody>
      </p:sp>
    </p:spTree>
    <p:extLst>
      <p:ext uri="{BB962C8B-B14F-4D97-AF65-F5344CB8AC3E}">
        <p14:creationId xmlns:p14="http://schemas.microsoft.com/office/powerpoint/2010/main" val="36800339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Oval 2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8915" name="Oval 2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8916" name="Oval 26"/>
          <p:cNvSpPr>
            <a:spLocks noChangeArrowheads="1"/>
          </p:cNvSpPr>
          <p:nvPr/>
        </p:nvSpPr>
        <p:spPr bwMode="auto">
          <a:xfrm>
            <a:off x="44958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8917" name="Text Box 27"/>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8918" name="Text Box 28"/>
          <p:cNvSpPr txBox="1">
            <a:spLocks noChangeArrowheads="1"/>
          </p:cNvSpPr>
          <p:nvPr/>
        </p:nvSpPr>
        <p:spPr bwMode="auto">
          <a:xfrm>
            <a:off x="4633913" y="2608263"/>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8919" name="Text Box 29"/>
          <p:cNvSpPr txBox="1">
            <a:spLocks noChangeArrowheads="1"/>
          </p:cNvSpPr>
          <p:nvPr/>
        </p:nvSpPr>
        <p:spPr bwMode="auto">
          <a:xfrm>
            <a:off x="6962775" y="1655763"/>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8920" name="Line 30"/>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921" name="Line 31"/>
          <p:cNvSpPr>
            <a:spLocks noChangeShapeType="1"/>
          </p:cNvSpPr>
          <p:nvPr/>
        </p:nvSpPr>
        <p:spPr bwMode="auto">
          <a:xfrm>
            <a:off x="41910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922" name="Text Box 32"/>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8923" name="Text Box 33"/>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8924" name="Text Box 34"/>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8925" name="Text Box 35"/>
          <p:cNvSpPr txBox="1">
            <a:spLocks noChangeArrowheads="1"/>
          </p:cNvSpPr>
          <p:nvPr/>
        </p:nvSpPr>
        <p:spPr bwMode="auto">
          <a:xfrm>
            <a:off x="3230563" y="5489575"/>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8926" name="Text Box 36"/>
          <p:cNvSpPr txBox="1">
            <a:spLocks noChangeArrowheads="1"/>
          </p:cNvSpPr>
          <p:nvPr/>
        </p:nvSpPr>
        <p:spPr bwMode="auto">
          <a:xfrm>
            <a:off x="3546475" y="5487988"/>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8927" name="Text Box 37"/>
          <p:cNvSpPr txBox="1">
            <a:spLocks noChangeArrowheads="1"/>
          </p:cNvSpPr>
          <p:nvPr/>
        </p:nvSpPr>
        <p:spPr bwMode="auto">
          <a:xfrm>
            <a:off x="5330825" y="5514975"/>
            <a:ext cx="314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8928" name="Text Box 38"/>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8929" name="Text Box 39"/>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8930" name="Line 40"/>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8931" name="Line 42"/>
          <p:cNvSpPr>
            <a:spLocks noChangeShapeType="1"/>
          </p:cNvSpPr>
          <p:nvPr/>
        </p:nvSpPr>
        <p:spPr bwMode="auto">
          <a:xfrm flipH="1" flipV="1">
            <a:off x="4832350" y="2070100"/>
            <a:ext cx="28575" cy="431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8932" name="Line 43"/>
          <p:cNvSpPr>
            <a:spLocks noChangeShapeType="1"/>
          </p:cNvSpPr>
          <p:nvPr/>
        </p:nvSpPr>
        <p:spPr bwMode="auto">
          <a:xfrm flipH="1" flipV="1">
            <a:off x="4264025" y="1925638"/>
            <a:ext cx="577850" cy="1444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8933" name="Text Box 44"/>
          <p:cNvSpPr txBox="1">
            <a:spLocks noChangeArrowheads="1"/>
          </p:cNvSpPr>
          <p:nvPr/>
        </p:nvSpPr>
        <p:spPr bwMode="auto">
          <a:xfrm>
            <a:off x="5173663" y="2003425"/>
            <a:ext cx="1695450"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Move the last</a:t>
            </a:r>
          </a:p>
          <a:p>
            <a:pPr eaLnBrk="1" hangingPunct="1">
              <a:spcBef>
                <a:spcPct val="0"/>
              </a:spcBef>
              <a:buClrTx/>
              <a:buSzTx/>
              <a:buFontTx/>
              <a:buNone/>
            </a:pPr>
            <a:r>
              <a:rPr lang="en-US" altLang="en-US" sz="1800"/>
              <a:t>element to the </a:t>
            </a:r>
          </a:p>
          <a:p>
            <a:pPr eaLnBrk="1" hangingPunct="1">
              <a:spcBef>
                <a:spcPct val="0"/>
              </a:spcBef>
              <a:buClrTx/>
              <a:buSzTx/>
              <a:buFontTx/>
              <a:buNone/>
            </a:pPr>
            <a:r>
              <a:rPr lang="en-US" altLang="en-US" sz="1800"/>
              <a:t>root</a:t>
            </a:r>
          </a:p>
        </p:txBody>
      </p:sp>
      <p:sp>
        <p:nvSpPr>
          <p:cNvPr id="38934" name="Text Box 41"/>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23" name="Rectangle 22"/>
          <p:cNvSpPr/>
          <p:nvPr/>
        </p:nvSpPr>
        <p:spPr>
          <a:xfrm>
            <a:off x="762000" y="914400"/>
            <a:ext cx="1282723" cy="523220"/>
          </a:xfrm>
          <a:prstGeom prst="rect">
            <a:avLst/>
          </a:prstGeom>
        </p:spPr>
        <p:txBody>
          <a:bodyPr wrap="none">
            <a:spAutoFit/>
          </a:bodyPr>
          <a:lstStyle/>
          <a:p>
            <a:r>
              <a:rPr lang="en-US" sz="2800" dirty="0"/>
              <a:t>Pass 4</a:t>
            </a:r>
          </a:p>
        </p:txBody>
      </p:sp>
    </p:spTree>
    <p:extLst>
      <p:ext uri="{BB962C8B-B14F-4D97-AF65-F5344CB8AC3E}">
        <p14:creationId xmlns:p14="http://schemas.microsoft.com/office/powerpoint/2010/main" val="38708734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9939"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39940" name="Text Box 7"/>
          <p:cNvSpPr txBox="1">
            <a:spLocks noChangeArrowheads="1"/>
          </p:cNvSpPr>
          <p:nvPr/>
        </p:nvSpPr>
        <p:spPr bwMode="auto">
          <a:xfrm>
            <a:off x="3035300" y="26066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9941" name="Text Box 8"/>
          <p:cNvSpPr txBox="1">
            <a:spLocks noChangeArrowheads="1"/>
          </p:cNvSpPr>
          <p:nvPr/>
        </p:nvSpPr>
        <p:spPr bwMode="auto">
          <a:xfrm>
            <a:off x="3816350" y="1665288"/>
            <a:ext cx="31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9942" name="Line 10"/>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43" name="Text Box 12"/>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39944" name="Text Box 13"/>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39945" name="Text Box 14"/>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39946" name="Text Box 15"/>
          <p:cNvSpPr txBox="1">
            <a:spLocks noChangeArrowheads="1"/>
          </p:cNvSpPr>
          <p:nvPr/>
        </p:nvSpPr>
        <p:spPr bwMode="auto">
          <a:xfrm>
            <a:off x="3614738" y="54991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39947" name="Text Box 16"/>
          <p:cNvSpPr txBox="1">
            <a:spLocks noChangeArrowheads="1"/>
          </p:cNvSpPr>
          <p:nvPr/>
        </p:nvSpPr>
        <p:spPr bwMode="auto">
          <a:xfrm>
            <a:off x="3305175" y="5497513"/>
            <a:ext cx="314325" cy="369887"/>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39948" name="Text Box 17"/>
          <p:cNvSpPr txBox="1">
            <a:spLocks noChangeArrowheads="1"/>
          </p:cNvSpPr>
          <p:nvPr/>
        </p:nvSpPr>
        <p:spPr bwMode="auto">
          <a:xfrm>
            <a:off x="5330825" y="5514975"/>
            <a:ext cx="314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39949" name="Text Box 18"/>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39950" name="Text Box 19"/>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39951" name="Text Box 23"/>
          <p:cNvSpPr txBox="1">
            <a:spLocks noChangeArrowheads="1"/>
          </p:cNvSpPr>
          <p:nvPr/>
        </p:nvSpPr>
        <p:spPr bwMode="auto">
          <a:xfrm>
            <a:off x="850900" y="2166938"/>
            <a:ext cx="13144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HEAPIFY()</a:t>
            </a:r>
          </a:p>
        </p:txBody>
      </p:sp>
      <p:sp>
        <p:nvSpPr>
          <p:cNvPr id="39952" name="Line 24"/>
          <p:cNvSpPr>
            <a:spLocks noChangeShapeType="1"/>
          </p:cNvSpPr>
          <p:nvPr/>
        </p:nvSpPr>
        <p:spPr bwMode="auto">
          <a:xfrm flipH="1">
            <a:off x="3157538" y="2020888"/>
            <a:ext cx="19050" cy="50165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9953" name="Line 25"/>
          <p:cNvSpPr>
            <a:spLocks noChangeShapeType="1"/>
          </p:cNvSpPr>
          <p:nvPr/>
        </p:nvSpPr>
        <p:spPr bwMode="auto">
          <a:xfrm flipV="1">
            <a:off x="3176588" y="1885950"/>
            <a:ext cx="481012" cy="15398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9954" name="Text Box 26"/>
          <p:cNvSpPr txBox="1">
            <a:spLocks noChangeArrowheads="1"/>
          </p:cNvSpPr>
          <p:nvPr/>
        </p:nvSpPr>
        <p:spPr bwMode="auto">
          <a:xfrm>
            <a:off x="2352675" y="1770063"/>
            <a:ext cx="717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swap</a:t>
            </a:r>
          </a:p>
        </p:txBody>
      </p:sp>
      <p:sp>
        <p:nvSpPr>
          <p:cNvPr id="19" name="Rectangle 18"/>
          <p:cNvSpPr/>
          <p:nvPr/>
        </p:nvSpPr>
        <p:spPr>
          <a:xfrm>
            <a:off x="762000" y="1000780"/>
            <a:ext cx="1282723" cy="523220"/>
          </a:xfrm>
          <a:prstGeom prst="rect">
            <a:avLst/>
          </a:prstGeom>
        </p:spPr>
        <p:txBody>
          <a:bodyPr wrap="none">
            <a:spAutoFit/>
          </a:bodyPr>
          <a:lstStyle/>
          <a:p>
            <a:r>
              <a:rPr lang="en-US" sz="2800" dirty="0"/>
              <a:t>Pass 4</a:t>
            </a:r>
          </a:p>
        </p:txBody>
      </p:sp>
    </p:spTree>
    <p:extLst>
      <p:ext uri="{BB962C8B-B14F-4D97-AF65-F5344CB8AC3E}">
        <p14:creationId xmlns:p14="http://schemas.microsoft.com/office/powerpoint/2010/main" val="3039117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55682-5151-42C8-BFD7-5D582FA6C90C}"/>
              </a:ext>
            </a:extLst>
          </p:cNvPr>
          <p:cNvSpPr>
            <a:spLocks noGrp="1"/>
          </p:cNvSpPr>
          <p:nvPr>
            <p:ph type="title"/>
          </p:nvPr>
        </p:nvSpPr>
        <p:spPr>
          <a:xfrm>
            <a:off x="457200" y="274638"/>
            <a:ext cx="7467600" cy="792162"/>
          </a:xfrm>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Heap</a:t>
            </a:r>
          </a:p>
        </p:txBody>
      </p:sp>
      <p:sp>
        <p:nvSpPr>
          <p:cNvPr id="13315" name="Content Placeholder 2"/>
          <p:cNvSpPr>
            <a:spLocks noGrp="1"/>
          </p:cNvSpPr>
          <p:nvPr>
            <p:ph idx="1"/>
          </p:nvPr>
        </p:nvSpPr>
        <p:spPr>
          <a:xfrm>
            <a:off x="457200" y="1219200"/>
            <a:ext cx="7467600" cy="5254625"/>
          </a:xfrm>
        </p:spPr>
        <p:txBody>
          <a:bodyPr>
            <a:normAutofit/>
          </a:bodyPr>
          <a:lstStyle/>
          <a:p>
            <a:pPr eaLnBrk="1" hangingPunct="1"/>
            <a:r>
              <a:rPr lang="en-US" altLang="en-US" sz="2400" dirty="0">
                <a:latin typeface="Times New Roman" panose="02020603050405020304" pitchFamily="18" charset="0"/>
                <a:cs typeface="Times New Roman" panose="02020603050405020304" pitchFamily="18" charset="0"/>
              </a:rPr>
              <a:t>The root of the tree A[1] and given index </a:t>
            </a:r>
            <a:r>
              <a:rPr lang="en-US" altLang="en-US" sz="2400" i="1"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 of a node, the indices of its parent, left child and right child can be computed</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 </a:t>
            </a:r>
          </a:p>
          <a:p>
            <a:pPr eaLnBrk="1" hangingPunct="1">
              <a:buFont typeface="Wingdings" panose="05000000000000000000" pitchFamily="2" charset="2"/>
              <a:buNone/>
            </a:pPr>
            <a:r>
              <a:rPr lang="en-US" altLang="en-US" sz="2400" dirty="0">
                <a:latin typeface="Times New Roman" panose="02020603050405020304" pitchFamily="18" charset="0"/>
                <a:cs typeface="Times New Roman" panose="02020603050405020304" pitchFamily="18" charset="0"/>
              </a:rPr>
              <a:t>	PARENT (</a:t>
            </a:r>
            <a:r>
              <a:rPr lang="en-US" altLang="en-US" sz="2400" i="1"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        return floor(</a:t>
            </a:r>
            <a:r>
              <a:rPr lang="en-US" altLang="en-US" sz="2400" i="1"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/2)</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LEFT (</a:t>
            </a:r>
            <a:r>
              <a:rPr lang="en-US" altLang="en-US" sz="2400" i="1"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        return 2</a:t>
            </a:r>
            <a:r>
              <a:rPr lang="en-US" altLang="en-US" sz="2400" i="1" dirty="0">
                <a:latin typeface="Times New Roman" panose="02020603050405020304" pitchFamily="18" charset="0"/>
                <a:cs typeface="Times New Roman" panose="02020603050405020304" pitchFamily="18" charset="0"/>
              </a:rPr>
              <a:t>i</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RIGHT (</a:t>
            </a:r>
            <a:r>
              <a:rPr lang="en-US" altLang="en-US" sz="2400" i="1"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        return 2</a:t>
            </a:r>
            <a:r>
              <a:rPr lang="en-US" altLang="en-US" sz="2400" i="1" dirty="0">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 + 1</a:t>
            </a:r>
          </a:p>
          <a:p>
            <a:pPr eaLnBrk="1" hangingPunct="1"/>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4726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40963" name="Oval 5"/>
          <p:cNvSpPr>
            <a:spLocks noChangeArrowheads="1"/>
          </p:cNvSpPr>
          <p:nvPr/>
        </p:nvSpPr>
        <p:spPr bwMode="auto">
          <a:xfrm>
            <a:off x="28956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40964" name="Text Box 6"/>
          <p:cNvSpPr txBox="1">
            <a:spLocks noChangeArrowheads="1"/>
          </p:cNvSpPr>
          <p:nvPr/>
        </p:nvSpPr>
        <p:spPr bwMode="auto">
          <a:xfrm>
            <a:off x="6884988" y="165417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40965" name="Text Box 7"/>
          <p:cNvSpPr txBox="1">
            <a:spLocks noChangeArrowheads="1"/>
          </p:cNvSpPr>
          <p:nvPr/>
        </p:nvSpPr>
        <p:spPr bwMode="auto">
          <a:xfrm>
            <a:off x="3035300" y="2628900"/>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40966" name="Line 8"/>
          <p:cNvSpPr>
            <a:spLocks noChangeShapeType="1"/>
          </p:cNvSpPr>
          <p:nvPr/>
        </p:nvSpPr>
        <p:spPr bwMode="auto">
          <a:xfrm flipH="1">
            <a:off x="3352800" y="2057400"/>
            <a:ext cx="4572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967" name="Text Box 9"/>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40968" name="Text Box 10"/>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40969" name="Text Box 11"/>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40970" name="Text Box 12"/>
          <p:cNvSpPr txBox="1">
            <a:spLocks noChangeArrowheads="1"/>
          </p:cNvSpPr>
          <p:nvPr/>
        </p:nvSpPr>
        <p:spPr bwMode="auto">
          <a:xfrm>
            <a:off x="3614738" y="5499100"/>
            <a:ext cx="314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40971" name="Text Box 13"/>
          <p:cNvSpPr txBox="1">
            <a:spLocks noChangeArrowheads="1"/>
          </p:cNvSpPr>
          <p:nvPr/>
        </p:nvSpPr>
        <p:spPr bwMode="auto">
          <a:xfrm>
            <a:off x="5000625" y="5507038"/>
            <a:ext cx="314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40972" name="Text Box 14"/>
          <p:cNvSpPr txBox="1">
            <a:spLocks noChangeArrowheads="1"/>
          </p:cNvSpPr>
          <p:nvPr/>
        </p:nvSpPr>
        <p:spPr bwMode="auto">
          <a:xfrm>
            <a:off x="5330825" y="5514975"/>
            <a:ext cx="314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40973" name="Text Box 15"/>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40974" name="Text Box 16"/>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40975" name="Line 20"/>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0976" name="Line 22"/>
          <p:cNvSpPr>
            <a:spLocks noChangeShapeType="1"/>
          </p:cNvSpPr>
          <p:nvPr/>
        </p:nvSpPr>
        <p:spPr bwMode="auto">
          <a:xfrm flipV="1">
            <a:off x="3157538" y="2108200"/>
            <a:ext cx="28575" cy="3651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977" name="Line 23"/>
          <p:cNvSpPr>
            <a:spLocks noChangeShapeType="1"/>
          </p:cNvSpPr>
          <p:nvPr/>
        </p:nvSpPr>
        <p:spPr bwMode="auto">
          <a:xfrm flipV="1">
            <a:off x="3186113" y="1944688"/>
            <a:ext cx="471487" cy="15398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0978" name="Text Box 24"/>
          <p:cNvSpPr txBox="1">
            <a:spLocks noChangeArrowheads="1"/>
          </p:cNvSpPr>
          <p:nvPr/>
        </p:nvSpPr>
        <p:spPr bwMode="auto">
          <a:xfrm>
            <a:off x="1246188" y="1676400"/>
            <a:ext cx="1695450"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Move the last</a:t>
            </a:r>
          </a:p>
          <a:p>
            <a:pPr eaLnBrk="1" hangingPunct="1">
              <a:spcBef>
                <a:spcPct val="0"/>
              </a:spcBef>
              <a:buClrTx/>
              <a:buSzTx/>
              <a:buFontTx/>
              <a:buNone/>
            </a:pPr>
            <a:r>
              <a:rPr lang="en-US" altLang="en-US" sz="1800"/>
              <a:t>element to the </a:t>
            </a:r>
          </a:p>
          <a:p>
            <a:pPr eaLnBrk="1" hangingPunct="1">
              <a:spcBef>
                <a:spcPct val="0"/>
              </a:spcBef>
              <a:buClrTx/>
              <a:buSzTx/>
              <a:buFontTx/>
              <a:buNone/>
            </a:pPr>
            <a:r>
              <a:rPr lang="en-US" altLang="en-US" sz="1800"/>
              <a:t>root</a:t>
            </a:r>
          </a:p>
        </p:txBody>
      </p:sp>
      <p:sp>
        <p:nvSpPr>
          <p:cNvPr id="40979" name="Text Box 24"/>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20" name="Rectangle 19"/>
          <p:cNvSpPr/>
          <p:nvPr/>
        </p:nvSpPr>
        <p:spPr>
          <a:xfrm>
            <a:off x="762000" y="914400"/>
            <a:ext cx="1282723" cy="523220"/>
          </a:xfrm>
          <a:prstGeom prst="rect">
            <a:avLst/>
          </a:prstGeom>
        </p:spPr>
        <p:txBody>
          <a:bodyPr wrap="none">
            <a:spAutoFit/>
          </a:bodyPr>
          <a:lstStyle/>
          <a:p>
            <a:r>
              <a:rPr lang="en-US" sz="2800" dirty="0"/>
              <a:t>Pass 5</a:t>
            </a:r>
          </a:p>
        </p:txBody>
      </p:sp>
    </p:spTree>
    <p:extLst>
      <p:ext uri="{BB962C8B-B14F-4D97-AF65-F5344CB8AC3E}">
        <p14:creationId xmlns:p14="http://schemas.microsoft.com/office/powerpoint/2010/main" val="18653111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Oval 4"/>
          <p:cNvSpPr>
            <a:spLocks noChangeArrowheads="1"/>
          </p:cNvSpPr>
          <p:nvPr/>
        </p:nvSpPr>
        <p:spPr bwMode="auto">
          <a:xfrm>
            <a:off x="36576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41987" name="Text Box 7"/>
          <p:cNvSpPr txBox="1">
            <a:spLocks noChangeArrowheads="1"/>
          </p:cNvSpPr>
          <p:nvPr/>
        </p:nvSpPr>
        <p:spPr bwMode="auto">
          <a:xfrm>
            <a:off x="3816350" y="1685925"/>
            <a:ext cx="311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41988" name="Text Box 9"/>
          <p:cNvSpPr txBox="1">
            <a:spLocks noChangeArrowheads="1"/>
          </p:cNvSpPr>
          <p:nvPr/>
        </p:nvSpPr>
        <p:spPr bwMode="auto">
          <a:xfrm>
            <a:off x="6537325" y="5513388"/>
            <a:ext cx="441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41989" name="Text Box 10"/>
          <p:cNvSpPr txBox="1">
            <a:spLocks noChangeArrowheads="1"/>
          </p:cNvSpPr>
          <p:nvPr/>
        </p:nvSpPr>
        <p:spPr bwMode="auto">
          <a:xfrm>
            <a:off x="5641975" y="5514975"/>
            <a:ext cx="441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41990" name="Text Box 11"/>
          <p:cNvSpPr txBox="1">
            <a:spLocks noChangeArrowheads="1"/>
          </p:cNvSpPr>
          <p:nvPr/>
        </p:nvSpPr>
        <p:spPr bwMode="auto">
          <a:xfrm>
            <a:off x="6089650" y="5511800"/>
            <a:ext cx="441325" cy="369888"/>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41991" name="Text Box 12"/>
          <p:cNvSpPr txBox="1">
            <a:spLocks noChangeArrowheads="1"/>
          </p:cNvSpPr>
          <p:nvPr/>
        </p:nvSpPr>
        <p:spPr bwMode="auto">
          <a:xfrm>
            <a:off x="4692650" y="5508625"/>
            <a:ext cx="314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41992" name="Text Box 13"/>
          <p:cNvSpPr txBox="1">
            <a:spLocks noChangeArrowheads="1"/>
          </p:cNvSpPr>
          <p:nvPr/>
        </p:nvSpPr>
        <p:spPr bwMode="auto">
          <a:xfrm>
            <a:off x="5000625" y="5507038"/>
            <a:ext cx="314325" cy="369887"/>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41993" name="Text Box 14"/>
          <p:cNvSpPr txBox="1">
            <a:spLocks noChangeArrowheads="1"/>
          </p:cNvSpPr>
          <p:nvPr/>
        </p:nvSpPr>
        <p:spPr bwMode="auto">
          <a:xfrm>
            <a:off x="5330825" y="5514975"/>
            <a:ext cx="314325" cy="369888"/>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41994" name="Text Box 15"/>
          <p:cNvSpPr txBox="1">
            <a:spLocks noChangeArrowheads="1"/>
          </p:cNvSpPr>
          <p:nvPr/>
        </p:nvSpPr>
        <p:spPr bwMode="auto">
          <a:xfrm>
            <a:off x="3248025" y="4976813"/>
            <a:ext cx="946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41995" name="Text Box 16"/>
          <p:cNvSpPr txBox="1">
            <a:spLocks noChangeArrowheads="1"/>
          </p:cNvSpPr>
          <p:nvPr/>
        </p:nvSpPr>
        <p:spPr bwMode="auto">
          <a:xfrm>
            <a:off x="5645150" y="4813300"/>
            <a:ext cx="920750" cy="366713"/>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Sorted:</a:t>
            </a:r>
          </a:p>
        </p:txBody>
      </p:sp>
      <p:sp>
        <p:nvSpPr>
          <p:cNvPr id="41996" name="Line 22"/>
          <p:cNvSpPr>
            <a:spLocks noChangeShapeType="1"/>
          </p:cNvSpPr>
          <p:nvPr/>
        </p:nvSpPr>
        <p:spPr bwMode="auto">
          <a:xfrm>
            <a:off x="4379913" y="1828800"/>
            <a:ext cx="2454275" cy="28575"/>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1997" name="Text Box 24"/>
          <p:cNvSpPr txBox="1">
            <a:spLocks noChangeArrowheads="1"/>
          </p:cNvSpPr>
          <p:nvPr/>
        </p:nvSpPr>
        <p:spPr bwMode="auto">
          <a:xfrm>
            <a:off x="4903788" y="1425575"/>
            <a:ext cx="1873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Take out biggest</a:t>
            </a:r>
          </a:p>
        </p:txBody>
      </p:sp>
      <p:sp>
        <p:nvSpPr>
          <p:cNvPr id="14" name="Rectangle 13"/>
          <p:cNvSpPr/>
          <p:nvPr/>
        </p:nvSpPr>
        <p:spPr>
          <a:xfrm>
            <a:off x="762000" y="914400"/>
            <a:ext cx="1282723" cy="523220"/>
          </a:xfrm>
          <a:prstGeom prst="rect">
            <a:avLst/>
          </a:prstGeom>
        </p:spPr>
        <p:txBody>
          <a:bodyPr wrap="none">
            <a:spAutoFit/>
          </a:bodyPr>
          <a:lstStyle/>
          <a:p>
            <a:r>
              <a:rPr lang="en-US" sz="2800" dirty="0"/>
              <a:t>Pass 6</a:t>
            </a:r>
          </a:p>
        </p:txBody>
      </p:sp>
    </p:spTree>
    <p:extLst>
      <p:ext uri="{BB962C8B-B14F-4D97-AF65-F5344CB8AC3E}">
        <p14:creationId xmlns:p14="http://schemas.microsoft.com/office/powerpoint/2010/main" val="1053805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ext Box 4"/>
          <p:cNvSpPr txBox="1">
            <a:spLocks noChangeArrowheads="1"/>
          </p:cNvSpPr>
          <p:nvPr/>
        </p:nvSpPr>
        <p:spPr bwMode="auto">
          <a:xfrm>
            <a:off x="5276850" y="3300413"/>
            <a:ext cx="638175" cy="582612"/>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19</a:t>
            </a:r>
          </a:p>
        </p:txBody>
      </p:sp>
      <p:sp>
        <p:nvSpPr>
          <p:cNvPr id="43011" name="Text Box 5"/>
          <p:cNvSpPr txBox="1">
            <a:spLocks noChangeArrowheads="1"/>
          </p:cNvSpPr>
          <p:nvPr/>
        </p:nvSpPr>
        <p:spPr bwMode="auto">
          <a:xfrm>
            <a:off x="3819525" y="3292475"/>
            <a:ext cx="638175" cy="582613"/>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12</a:t>
            </a:r>
          </a:p>
        </p:txBody>
      </p:sp>
      <p:sp>
        <p:nvSpPr>
          <p:cNvPr id="43012" name="Text Box 6"/>
          <p:cNvSpPr txBox="1">
            <a:spLocks noChangeArrowheads="1"/>
          </p:cNvSpPr>
          <p:nvPr/>
        </p:nvSpPr>
        <p:spPr bwMode="auto">
          <a:xfrm>
            <a:off x="4471988" y="3289300"/>
            <a:ext cx="798512" cy="582613"/>
          </a:xfrm>
          <a:prstGeom prst="rect">
            <a:avLst/>
          </a:prstGeom>
          <a:solidFill>
            <a:srgbClr val="B8B8B8"/>
          </a:solidFill>
          <a:ln w="3175">
            <a:solidFill>
              <a:schemeClr val="tx1"/>
            </a:solidFill>
            <a:miter lim="800000"/>
            <a:headEnd/>
            <a:tailEnd/>
          </a:ln>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16</a:t>
            </a:r>
          </a:p>
        </p:txBody>
      </p:sp>
      <p:sp>
        <p:nvSpPr>
          <p:cNvPr id="43013" name="Text Box 7"/>
          <p:cNvSpPr txBox="1">
            <a:spLocks noChangeArrowheads="1"/>
          </p:cNvSpPr>
          <p:nvPr/>
        </p:nvSpPr>
        <p:spPr bwMode="auto">
          <a:xfrm>
            <a:off x="2563813" y="3295650"/>
            <a:ext cx="412750" cy="582613"/>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1</a:t>
            </a:r>
          </a:p>
        </p:txBody>
      </p:sp>
      <p:sp>
        <p:nvSpPr>
          <p:cNvPr id="43014" name="Text Box 8"/>
          <p:cNvSpPr txBox="1">
            <a:spLocks noChangeArrowheads="1"/>
          </p:cNvSpPr>
          <p:nvPr/>
        </p:nvSpPr>
        <p:spPr bwMode="auto">
          <a:xfrm>
            <a:off x="2979738" y="3294063"/>
            <a:ext cx="412750" cy="582612"/>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4</a:t>
            </a:r>
          </a:p>
        </p:txBody>
      </p:sp>
      <p:sp>
        <p:nvSpPr>
          <p:cNvPr id="43015" name="Text Box 9"/>
          <p:cNvSpPr txBox="1">
            <a:spLocks noChangeArrowheads="1"/>
          </p:cNvSpPr>
          <p:nvPr/>
        </p:nvSpPr>
        <p:spPr bwMode="auto">
          <a:xfrm>
            <a:off x="3395663" y="3292475"/>
            <a:ext cx="412750" cy="582613"/>
          </a:xfrm>
          <a:prstGeom prst="rect">
            <a:avLst/>
          </a:prstGeom>
          <a:solidFill>
            <a:srgbClr val="B8B8B8"/>
          </a:solidFill>
          <a:ln w="3175">
            <a:solidFill>
              <a:schemeClr val="tx1"/>
            </a:solidFill>
            <a:miter lim="800000"/>
            <a:headEnd/>
            <a:tailEnd/>
          </a:ln>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3200"/>
              <a:t>7</a:t>
            </a:r>
          </a:p>
        </p:txBody>
      </p:sp>
      <p:sp>
        <p:nvSpPr>
          <p:cNvPr id="43016" name="Text Box 10"/>
          <p:cNvSpPr txBox="1">
            <a:spLocks noChangeArrowheads="1"/>
          </p:cNvSpPr>
          <p:nvPr/>
        </p:nvSpPr>
        <p:spPr bwMode="auto">
          <a:xfrm>
            <a:off x="3314700" y="2179638"/>
            <a:ext cx="1001713" cy="396875"/>
          </a:xfrm>
          <a:prstGeom prst="rect">
            <a:avLst/>
          </a:prstGeom>
          <a:solidFill>
            <a:srgbClr val="B8B8B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2000"/>
              <a:t>Sorted:</a:t>
            </a:r>
          </a:p>
        </p:txBody>
      </p:sp>
    </p:spTree>
    <p:extLst>
      <p:ext uri="{BB962C8B-B14F-4D97-AF65-F5344CB8AC3E}">
        <p14:creationId xmlns:p14="http://schemas.microsoft.com/office/powerpoint/2010/main" val="28899357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1D6D5-0565-49FF-B844-FC29080702AC}"/>
              </a:ext>
            </a:extLst>
          </p:cNvPr>
          <p:cNvSpPr>
            <a:spLocks noGrp="1"/>
          </p:cNvSpPr>
          <p:nvPr>
            <p:ph type="title"/>
          </p:nvPr>
        </p:nvSpPr>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Time Analysis</a:t>
            </a:r>
          </a:p>
        </p:txBody>
      </p:sp>
      <p:sp>
        <p:nvSpPr>
          <p:cNvPr id="44035" name="Content Placeholder 2"/>
          <p:cNvSpPr>
            <a:spLocks noGrp="1"/>
          </p:cNvSpPr>
          <p:nvPr>
            <p:ph idx="1"/>
          </p:nvPr>
        </p:nvSpPr>
        <p:spPr/>
        <p:txBody>
          <a:bodyPr>
            <a:normAutofit/>
          </a:bodyPr>
          <a:lstStyle/>
          <a:p>
            <a:pPr eaLnBrk="1" hangingPunct="1"/>
            <a:r>
              <a:rPr lang="en-US" altLang="en-US" sz="2400" dirty="0">
                <a:latin typeface="Times New Roman" panose="02020603050405020304" pitchFamily="18" charset="0"/>
                <a:cs typeface="Times New Roman" panose="02020603050405020304" pitchFamily="18" charset="0"/>
              </a:rPr>
              <a:t>Build Heap Algorithm will run in O(n) time</a:t>
            </a:r>
          </a:p>
          <a:p>
            <a:pPr eaLnBrk="1" hangingPunct="1"/>
            <a:r>
              <a:rPr lang="en-US" altLang="en-US" sz="2400" dirty="0">
                <a:latin typeface="Times New Roman" panose="02020603050405020304" pitchFamily="18" charset="0"/>
                <a:cs typeface="Times New Roman" panose="02020603050405020304" pitchFamily="18" charset="0"/>
              </a:rPr>
              <a:t>There are </a:t>
            </a:r>
            <a:r>
              <a:rPr lang="en-US" altLang="en-US" sz="2400" i="1" dirty="0">
                <a:latin typeface="Times New Roman" panose="02020603050405020304" pitchFamily="18" charset="0"/>
                <a:cs typeface="Times New Roman" panose="02020603050405020304" pitchFamily="18" charset="0"/>
              </a:rPr>
              <a:t>n</a:t>
            </a:r>
            <a:r>
              <a:rPr lang="en-US" altLang="en-US" sz="2400" dirty="0">
                <a:latin typeface="Times New Roman" panose="02020603050405020304" pitchFamily="18" charset="0"/>
                <a:cs typeface="Times New Roman" panose="02020603050405020304" pitchFamily="18" charset="0"/>
              </a:rPr>
              <a:t>-1 calls to </a:t>
            </a:r>
            <a:r>
              <a:rPr lang="en-US" altLang="en-US" sz="2400" dirty="0" err="1">
                <a:latin typeface="Times New Roman" panose="02020603050405020304" pitchFamily="18" charset="0"/>
                <a:cs typeface="Times New Roman" panose="02020603050405020304" pitchFamily="18" charset="0"/>
              </a:rPr>
              <a:t>Heapify</a:t>
            </a:r>
            <a:r>
              <a:rPr lang="en-US" altLang="en-US" sz="2400" dirty="0">
                <a:latin typeface="Times New Roman" panose="02020603050405020304" pitchFamily="18" charset="0"/>
                <a:cs typeface="Times New Roman" panose="02020603050405020304" pitchFamily="18" charset="0"/>
              </a:rPr>
              <a:t> each call requires O(log </a:t>
            </a:r>
            <a:r>
              <a:rPr lang="en-US" altLang="en-US" sz="2400" i="1" dirty="0">
                <a:latin typeface="Times New Roman" panose="02020603050405020304" pitchFamily="18" charset="0"/>
                <a:cs typeface="Times New Roman" panose="02020603050405020304" pitchFamily="18" charset="0"/>
              </a:rPr>
              <a:t>n</a:t>
            </a:r>
            <a:r>
              <a:rPr lang="en-US" altLang="en-US" sz="2400" dirty="0">
                <a:latin typeface="Times New Roman" panose="02020603050405020304" pitchFamily="18" charset="0"/>
                <a:cs typeface="Times New Roman" panose="02020603050405020304" pitchFamily="18" charset="0"/>
              </a:rPr>
              <a:t>) time</a:t>
            </a:r>
          </a:p>
          <a:p>
            <a:pPr eaLnBrk="1" hangingPunct="1"/>
            <a:r>
              <a:rPr lang="en-US" altLang="en-US" sz="2400" dirty="0">
                <a:latin typeface="Times New Roman" panose="02020603050405020304" pitchFamily="18" charset="0"/>
                <a:cs typeface="Times New Roman" panose="02020603050405020304" pitchFamily="18" charset="0"/>
              </a:rPr>
              <a:t>Heap sort program combine Build Heap program and </a:t>
            </a:r>
            <a:r>
              <a:rPr lang="en-US" altLang="en-US" sz="2400" dirty="0" err="1">
                <a:latin typeface="Times New Roman" panose="02020603050405020304" pitchFamily="18" charset="0"/>
                <a:cs typeface="Times New Roman" panose="02020603050405020304" pitchFamily="18" charset="0"/>
              </a:rPr>
              <a:t>Heapify</a:t>
            </a:r>
            <a:r>
              <a:rPr lang="en-US" altLang="en-US" sz="2400" dirty="0">
                <a:latin typeface="Times New Roman" panose="02020603050405020304" pitchFamily="18" charset="0"/>
                <a:cs typeface="Times New Roman" panose="02020603050405020304" pitchFamily="18" charset="0"/>
              </a:rPr>
              <a:t>, therefore it has the running time of O(n log n) time</a:t>
            </a:r>
          </a:p>
          <a:p>
            <a:pPr eaLnBrk="1" hangingPunct="1"/>
            <a:r>
              <a:rPr lang="en-US" altLang="zh-CN" sz="2400" dirty="0">
                <a:latin typeface="Times New Roman" panose="02020603050405020304" pitchFamily="18" charset="0"/>
                <a:cs typeface="Times New Roman" panose="02020603050405020304" pitchFamily="18" charset="0"/>
              </a:rPr>
              <a:t>Total time complexity: O(n log n)</a:t>
            </a:r>
          </a:p>
          <a:p>
            <a:pPr eaLnBrk="1" hangingPunct="1"/>
            <a:endParaRPr lang="en-US" altLang="en-US" sz="2400" dirty="0">
              <a:latin typeface="Times New Roman" panose="02020603050405020304" pitchFamily="18" charset="0"/>
              <a:cs typeface="Times New Roman" panose="02020603050405020304" pitchFamily="18" charset="0"/>
            </a:endParaRPr>
          </a:p>
          <a:p>
            <a:pPr eaLnBrk="1" hangingPunct="1"/>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49416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67C43-C4A9-43B1-BD65-E4FCBC728A20}"/>
              </a:ext>
            </a:extLst>
          </p:cNvPr>
          <p:cNvSpPr>
            <a:spLocks noGrp="1"/>
          </p:cNvSpPr>
          <p:nvPr>
            <p:ph type="title"/>
          </p:nvPr>
        </p:nvSpPr>
        <p:spPr/>
        <p:txBody>
          <a:bodyPr/>
          <a:lstStyle/>
          <a:p>
            <a:pPr>
              <a:defRPr/>
            </a:pPr>
            <a:r>
              <a:rPr lang="en-IN" dirty="0">
                <a:latin typeface="Times New Roman" panose="02020603050405020304" pitchFamily="18" charset="0"/>
                <a:cs typeface="Times New Roman" panose="02020603050405020304" pitchFamily="18" charset="0"/>
              </a:rPr>
              <a:t>Examples</a:t>
            </a:r>
          </a:p>
        </p:txBody>
      </p:sp>
      <p:sp>
        <p:nvSpPr>
          <p:cNvPr id="45059" name="Content Placeholder 2"/>
          <p:cNvSpPr>
            <a:spLocks noGrp="1"/>
          </p:cNvSpPr>
          <p:nvPr>
            <p:ph idx="1"/>
          </p:nvPr>
        </p:nvSpPr>
        <p:spPr>
          <a:xfrm>
            <a:off x="228600" y="1709738"/>
            <a:ext cx="8458200" cy="4873625"/>
          </a:xfrm>
        </p:spPr>
        <p:txBody>
          <a:bodyPr>
            <a:normAutofit/>
          </a:bodyPr>
          <a:lstStyle/>
          <a:p>
            <a:r>
              <a:rPr lang="en-IN" altLang="en-US" sz="2200" dirty="0">
                <a:latin typeface="Times New Roman" panose="02020603050405020304" pitchFamily="18" charset="0"/>
                <a:cs typeface="Times New Roman" panose="02020603050405020304" pitchFamily="18" charset="0"/>
              </a:rPr>
              <a:t>Perform  Heap sort on 15, 19, 10, 7, 17, 16. </a:t>
            </a:r>
          </a:p>
          <a:p>
            <a:pPr lvl="1"/>
            <a:r>
              <a:rPr lang="en-IN" altLang="en-US" sz="2200" dirty="0">
                <a:latin typeface="Times New Roman" panose="02020603050405020304" pitchFamily="18" charset="0"/>
                <a:cs typeface="Times New Roman" panose="02020603050405020304" pitchFamily="18" charset="0"/>
              </a:rPr>
              <a:t>What is array representation of tree after building the heap?</a:t>
            </a:r>
          </a:p>
          <a:p>
            <a:pPr lvl="1"/>
            <a:r>
              <a:rPr lang="en-IN" altLang="en-US" sz="2200" dirty="0">
                <a:latin typeface="Times New Roman" panose="02020603050405020304" pitchFamily="18" charset="0"/>
                <a:cs typeface="Times New Roman" panose="02020603050405020304" pitchFamily="18" charset="0"/>
              </a:rPr>
              <a:t>What will be the </a:t>
            </a:r>
            <a:r>
              <a:rPr lang="en-IN" altLang="en-US" sz="2200" dirty="0" err="1">
                <a:latin typeface="Times New Roman" panose="02020603050405020304" pitchFamily="18" charset="0"/>
                <a:cs typeface="Times New Roman" panose="02020603050405020304" pitchFamily="18" charset="0"/>
              </a:rPr>
              <a:t>preorder</a:t>
            </a:r>
            <a:r>
              <a:rPr lang="en-IN" altLang="en-US" sz="2200" dirty="0">
                <a:latin typeface="Times New Roman" panose="02020603050405020304" pitchFamily="18" charset="0"/>
                <a:cs typeface="Times New Roman" panose="02020603050405020304" pitchFamily="18" charset="0"/>
              </a:rPr>
              <a:t> traversal of tree after pass 2 ?</a:t>
            </a:r>
          </a:p>
          <a:p>
            <a:pPr lvl="1"/>
            <a:r>
              <a:rPr lang="en-IN" altLang="en-US" sz="2200" dirty="0">
                <a:latin typeface="Times New Roman" panose="02020603050405020304" pitchFamily="18" charset="0"/>
                <a:cs typeface="Times New Roman" panose="02020603050405020304" pitchFamily="18" charset="0"/>
              </a:rPr>
              <a:t>Complete the sort and write the sorted array.</a:t>
            </a:r>
          </a:p>
          <a:p>
            <a:endParaRPr lang="en-IN" altLang="en-US" sz="2200" dirty="0">
              <a:latin typeface="Times New Roman" panose="02020603050405020304" pitchFamily="18" charset="0"/>
              <a:cs typeface="Times New Roman" panose="02020603050405020304" pitchFamily="18" charset="0"/>
            </a:endParaRPr>
          </a:p>
          <a:p>
            <a:r>
              <a:rPr lang="en-IN" altLang="en-US" sz="2200" dirty="0">
                <a:latin typeface="Times New Roman" panose="02020603050405020304" pitchFamily="18" charset="0"/>
                <a:cs typeface="Times New Roman" panose="02020603050405020304" pitchFamily="18" charset="0"/>
              </a:rPr>
              <a:t>Sort the list 2, 9, 7, 6, 5, 8 by heapsort.</a:t>
            </a:r>
          </a:p>
        </p:txBody>
      </p:sp>
    </p:spTree>
    <p:extLst>
      <p:ext uri="{BB962C8B-B14F-4D97-AF65-F5344CB8AC3E}">
        <p14:creationId xmlns:p14="http://schemas.microsoft.com/office/powerpoint/2010/main" val="1749950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760" y="404104"/>
            <a:ext cx="8302752" cy="2462213"/>
          </a:xfrm>
          <a:prstGeom prst="rect">
            <a:avLst/>
          </a:prstGeom>
        </p:spPr>
        <p:txBody>
          <a:bodyPr wrap="square">
            <a:spAutoFit/>
          </a:bodyPr>
          <a:lstStyle/>
          <a:p>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1 Which of the following sequences of array elements forms a heap?</a:t>
            </a:r>
          </a:p>
          <a:p>
            <a:r>
              <a:rPr lang="en-US" sz="2200" dirty="0">
                <a:latin typeface="Times New Roman" panose="02020603050405020304" pitchFamily="18" charset="0"/>
                <a:cs typeface="Times New Roman" panose="02020603050405020304" pitchFamily="18" charset="0"/>
              </a:rPr>
              <a:t>A. {23, 17, 14, 6, 13, 10, 1, 12, 7, 5}</a:t>
            </a:r>
          </a:p>
          <a:p>
            <a:r>
              <a:rPr lang="en-US" sz="2200" dirty="0">
                <a:latin typeface="Times New Roman" panose="02020603050405020304" pitchFamily="18" charset="0"/>
                <a:cs typeface="Times New Roman" panose="02020603050405020304" pitchFamily="18" charset="0"/>
              </a:rPr>
              <a:t>B. {23, 17, 14, 6, 13, 10, 1, 5, 7, 12}</a:t>
            </a:r>
          </a:p>
          <a:p>
            <a:r>
              <a:rPr lang="en-US" sz="2200" b="1" dirty="0">
                <a:latin typeface="Times New Roman" panose="02020603050405020304" pitchFamily="18" charset="0"/>
                <a:cs typeface="Times New Roman" panose="02020603050405020304" pitchFamily="18" charset="0"/>
              </a:rPr>
              <a:t>C. {23, 17, 14, 7, 13, 10, 1, 5, 6, 12}</a:t>
            </a:r>
          </a:p>
          <a:p>
            <a:r>
              <a:rPr lang="en-US" sz="2200" dirty="0">
                <a:latin typeface="Times New Roman" panose="02020603050405020304" pitchFamily="18" charset="0"/>
                <a:cs typeface="Times New Roman" panose="02020603050405020304" pitchFamily="18" charset="0"/>
              </a:rPr>
              <a:t>D. {23, 17, 14, 7, 13, 10, 1, 12, 5, 7}</a:t>
            </a:r>
          </a:p>
        </p:txBody>
      </p:sp>
    </p:spTree>
    <p:extLst>
      <p:ext uri="{BB962C8B-B14F-4D97-AF65-F5344CB8AC3E}">
        <p14:creationId xmlns:p14="http://schemas.microsoft.com/office/powerpoint/2010/main" val="4614100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621793"/>
            <a:ext cx="9361194" cy="6236207"/>
          </a:xfrm>
          <a:prstGeom prst="rect">
            <a:avLst/>
          </a:prstGeom>
        </p:spPr>
      </p:pic>
    </p:spTree>
    <p:extLst>
      <p:ext uri="{BB962C8B-B14F-4D97-AF65-F5344CB8AC3E}">
        <p14:creationId xmlns:p14="http://schemas.microsoft.com/office/powerpoint/2010/main" val="12108575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6F95C-9446-4CA6-9C9B-FE1197128BE3}"/>
              </a:ext>
            </a:extLst>
          </p:cNvPr>
          <p:cNvSpPr>
            <a:spLocks noGrp="1"/>
          </p:cNvSpPr>
          <p:nvPr>
            <p:ph type="ctrTitle"/>
          </p:nvPr>
        </p:nvSpPr>
        <p:spPr/>
        <p:txBody>
          <a:bodyPr/>
          <a:lstStyle/>
          <a:p>
            <a:r>
              <a:rPr lang="en-IN" dirty="0">
                <a:latin typeface="Times New Roman" panose="02020603050405020304" pitchFamily="18" charset="0"/>
                <a:cs typeface="Times New Roman" panose="02020603050405020304" pitchFamily="18" charset="0"/>
              </a:rPr>
              <a:t>Huffman Coding</a:t>
            </a:r>
          </a:p>
        </p:txBody>
      </p:sp>
    </p:spTree>
    <p:extLst>
      <p:ext uri="{BB962C8B-B14F-4D97-AF65-F5344CB8AC3E}">
        <p14:creationId xmlns:p14="http://schemas.microsoft.com/office/powerpoint/2010/main" val="14060294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FC4EC-3FE2-4410-A521-47773499B66F}"/>
              </a:ext>
            </a:extLst>
          </p:cNvPr>
          <p:cNvSpPr>
            <a:spLocks noGrp="1"/>
          </p:cNvSpPr>
          <p:nvPr>
            <p:ph type="title"/>
          </p:nvPr>
        </p:nvSpPr>
        <p:spPr>
          <a:xfrm>
            <a:off x="628650" y="-106822"/>
            <a:ext cx="7886700" cy="1325563"/>
          </a:xfrm>
        </p:spPr>
        <p:txBody>
          <a:bodyPr>
            <a:normAutofit/>
          </a:bodyPr>
          <a:lstStyle/>
          <a:p>
            <a:pPr algn="ctr"/>
            <a:r>
              <a:rPr lang="en-IN" sz="40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02932B4E-FEB3-4895-ACCA-757D023666CA}"/>
              </a:ext>
            </a:extLst>
          </p:cNvPr>
          <p:cNvSpPr>
            <a:spLocks noGrp="1"/>
          </p:cNvSpPr>
          <p:nvPr>
            <p:ph idx="1"/>
          </p:nvPr>
        </p:nvSpPr>
        <p:spPr>
          <a:xfrm>
            <a:off x="628650" y="1327355"/>
            <a:ext cx="7886700" cy="4849608"/>
          </a:xfrm>
        </p:spPr>
        <p:txBody>
          <a:bodyPr>
            <a:normAutofit/>
          </a:bodyPr>
          <a:lstStyle/>
          <a:p>
            <a:pPr algn="just"/>
            <a:r>
              <a:rPr lang="en-IN" sz="2400" dirty="0">
                <a:latin typeface="Times New Roman" panose="02020603050405020304" pitchFamily="18" charset="0"/>
                <a:cs typeface="Times New Roman" panose="02020603050405020304" pitchFamily="18" charset="0"/>
              </a:rPr>
              <a:t>Huffman coding is a </a:t>
            </a:r>
            <a:r>
              <a:rPr lang="en-IN" sz="2400" b="1" dirty="0">
                <a:latin typeface="Times New Roman" panose="02020603050405020304" pitchFamily="18" charset="0"/>
                <a:cs typeface="Times New Roman" panose="02020603050405020304" pitchFamily="18" charset="0"/>
              </a:rPr>
              <a:t>lossless</a:t>
            </a:r>
            <a:r>
              <a:rPr lang="en-IN" sz="2400" dirty="0">
                <a:latin typeface="Times New Roman" panose="02020603050405020304" pitchFamily="18" charset="0"/>
                <a:cs typeface="Times New Roman" panose="02020603050405020304" pitchFamily="18" charset="0"/>
              </a:rPr>
              <a:t> data compression algorithm. </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The idea is to assign variable-length codes to input characters, lengths of the assigned codes are based on the frequencies of corresponding characters.</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 The most frequent character gets the smallest code and the least frequent character gets the largest code.</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It’s a Bottom up approach.</a:t>
            </a:r>
          </a:p>
        </p:txBody>
      </p:sp>
    </p:spTree>
    <p:extLst>
      <p:ext uri="{BB962C8B-B14F-4D97-AF65-F5344CB8AC3E}">
        <p14:creationId xmlns:p14="http://schemas.microsoft.com/office/powerpoint/2010/main" val="24517110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041" y="210382"/>
            <a:ext cx="7886700" cy="732154"/>
          </a:xfrm>
        </p:spPr>
        <p:txBody>
          <a:bodyPr>
            <a:normAutofit/>
          </a:bodyPr>
          <a:lstStyle/>
          <a:p>
            <a:r>
              <a:rPr lang="en-US" sz="3600" b="1" i="1" dirty="0">
                <a:latin typeface="Times New Roman" panose="02020603050405020304" pitchFamily="18" charset="0"/>
                <a:cs typeface="Times New Roman" panose="02020603050405020304" pitchFamily="18" charset="0"/>
              </a:rPr>
              <a:t>Steps to build Huffman Tree</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305093" y="1111348"/>
            <a:ext cx="8627892" cy="4882735"/>
          </a:xfrm>
        </p:spPr>
        <p:txBody>
          <a:bodyPr>
            <a:noAutofit/>
          </a:bodyPr>
          <a:lstStyle/>
          <a:p>
            <a:pPr marL="0" indent="0" fontAlgn="base">
              <a:buNone/>
            </a:pPr>
            <a:r>
              <a:rPr lang="en-US" sz="2400" dirty="0">
                <a:latin typeface="Times New Roman" panose="02020603050405020304" pitchFamily="18" charset="0"/>
                <a:cs typeface="Times New Roman" panose="02020603050405020304" pitchFamily="18" charset="0"/>
              </a:rPr>
              <a:t>Input is an array of unique characters along with their frequency of occurrences and output is Huffman Tree.</a:t>
            </a:r>
          </a:p>
          <a:p>
            <a:pPr marL="0" indent="0" fontAlgn="base">
              <a:buNone/>
            </a:pPr>
            <a:r>
              <a:rPr lang="en-US" sz="2400" b="1"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Create a leaf node for each unique character and build a min heap of all leaf nodes (Min Heap is used as a priority queue. The value of frequency field is used to compare two nodes in min heap. Initially, the least frequent character is at root)</a:t>
            </a:r>
          </a:p>
          <a:p>
            <a:pPr marL="0" indent="0" fontAlgn="base">
              <a:buNone/>
            </a:pPr>
            <a:r>
              <a:rPr lang="en-US" sz="2400" b="1"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Extract two nodes with the minimum frequency from the min heap.</a:t>
            </a:r>
          </a:p>
          <a:p>
            <a:pPr marL="0" indent="0" fontAlgn="base">
              <a:buNone/>
            </a:pPr>
            <a:r>
              <a:rPr lang="en-US" sz="2400" b="1" dirty="0">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 Create a new internal node with a frequency equal to the sum of the two nodes frequencies. Make the first extracted node as its left child and the other extracted node as its right child. Add this node to the min heap.</a:t>
            </a:r>
          </a:p>
          <a:p>
            <a:pPr marL="0" indent="0" fontAlgn="base">
              <a:buNone/>
            </a:pPr>
            <a:r>
              <a:rPr lang="en-US" sz="2400" b="1" dirty="0">
                <a:latin typeface="Times New Roman" panose="02020603050405020304" pitchFamily="18" charset="0"/>
                <a:cs typeface="Times New Roman" panose="02020603050405020304" pitchFamily="18" charset="0"/>
              </a:rPr>
              <a:t>4.</a:t>
            </a:r>
            <a:r>
              <a:rPr lang="en-US" sz="2400" dirty="0">
                <a:latin typeface="Times New Roman" panose="02020603050405020304" pitchFamily="18" charset="0"/>
                <a:cs typeface="Times New Roman" panose="02020603050405020304" pitchFamily="18" charset="0"/>
              </a:rPr>
              <a:t> Repeat steps#2 and #3 until the heap contains only one node. The remaining node is the root node and the tree is complete.</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3049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93ED-4173-4EF9-A742-ABD988380677}"/>
              </a:ext>
            </a:extLst>
          </p:cNvPr>
          <p:cNvSpPr>
            <a:spLocks noGrp="1"/>
          </p:cNvSpPr>
          <p:nvPr>
            <p:ph type="title"/>
          </p:nvPr>
        </p:nvSpPr>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Heap order property</a:t>
            </a:r>
          </a:p>
        </p:txBody>
      </p:sp>
      <p:sp>
        <p:nvSpPr>
          <p:cNvPr id="14339" name="Content Placeholder 2"/>
          <p:cNvSpPr>
            <a:spLocks noGrp="1"/>
          </p:cNvSpPr>
          <p:nvPr>
            <p:ph idx="1"/>
          </p:nvPr>
        </p:nvSpPr>
        <p:spPr/>
        <p:txBody>
          <a:bodyPr>
            <a:normAutofit/>
          </a:bodyPr>
          <a:lstStyle/>
          <a:p>
            <a:pPr eaLnBrk="1" hangingPunct="1"/>
            <a:r>
              <a:rPr lang="en-US" altLang="en-US" sz="2200" dirty="0">
                <a:latin typeface="Times New Roman" panose="02020603050405020304" pitchFamily="18" charset="0"/>
                <a:cs typeface="Times New Roman" panose="02020603050405020304" pitchFamily="18" charset="0"/>
              </a:rPr>
              <a:t>For every node </a:t>
            </a:r>
            <a:r>
              <a:rPr lang="en-US" altLang="en-US" sz="2200" i="1" dirty="0">
                <a:latin typeface="Times New Roman" panose="02020603050405020304" pitchFamily="18" charset="0"/>
                <a:cs typeface="Times New Roman" panose="02020603050405020304" pitchFamily="18" charset="0"/>
              </a:rPr>
              <a:t>v</a:t>
            </a:r>
            <a:r>
              <a:rPr lang="en-US" altLang="en-US" sz="2200" dirty="0">
                <a:latin typeface="Times New Roman" panose="02020603050405020304" pitchFamily="18" charset="0"/>
                <a:cs typeface="Times New Roman" panose="02020603050405020304" pitchFamily="18" charset="0"/>
              </a:rPr>
              <a:t>, other than the root, the key stored in </a:t>
            </a:r>
            <a:r>
              <a:rPr lang="en-US" altLang="en-US" sz="2200" i="1" dirty="0">
                <a:latin typeface="Times New Roman" panose="02020603050405020304" pitchFamily="18" charset="0"/>
                <a:cs typeface="Times New Roman" panose="02020603050405020304" pitchFamily="18" charset="0"/>
              </a:rPr>
              <a:t>v </a:t>
            </a:r>
            <a:r>
              <a:rPr lang="en-US" altLang="en-US" sz="2200" dirty="0">
                <a:latin typeface="Times New Roman" panose="02020603050405020304" pitchFamily="18" charset="0"/>
                <a:cs typeface="Times New Roman" panose="02020603050405020304" pitchFamily="18" charset="0"/>
              </a:rPr>
              <a:t>is greater or equal (smaller or equal for max heap) than the key stored in the parent of </a:t>
            </a:r>
            <a:r>
              <a:rPr lang="en-US" altLang="en-US" sz="2200" i="1" dirty="0">
                <a:latin typeface="Times New Roman" panose="02020603050405020304" pitchFamily="18" charset="0"/>
                <a:cs typeface="Times New Roman" panose="02020603050405020304" pitchFamily="18" charset="0"/>
              </a:rPr>
              <a:t>v</a:t>
            </a:r>
            <a:r>
              <a:rPr lang="en-US" altLang="en-US" sz="2200" dirty="0">
                <a:latin typeface="Times New Roman" panose="02020603050405020304" pitchFamily="18" charset="0"/>
                <a:cs typeface="Times New Roman" panose="02020603050405020304" pitchFamily="18" charset="0"/>
              </a:rPr>
              <a:t>.</a:t>
            </a:r>
          </a:p>
          <a:p>
            <a:pPr eaLnBrk="1" hangingPunct="1"/>
            <a:endParaRPr lang="en-US" altLang="en-US" sz="2200" dirty="0">
              <a:latin typeface="Times New Roman" panose="02020603050405020304" pitchFamily="18" charset="0"/>
              <a:cs typeface="Times New Roman" panose="02020603050405020304" pitchFamily="18" charset="0"/>
            </a:endParaRPr>
          </a:p>
          <a:p>
            <a:pPr eaLnBrk="1" hangingPunct="1"/>
            <a:r>
              <a:rPr lang="en-US" altLang="en-US" sz="2200" dirty="0">
                <a:latin typeface="Times New Roman" panose="02020603050405020304" pitchFamily="18" charset="0"/>
                <a:cs typeface="Times New Roman" panose="02020603050405020304" pitchFamily="18" charset="0"/>
              </a:rPr>
              <a:t>In this case the maximum value is stored in the root</a:t>
            </a:r>
          </a:p>
          <a:p>
            <a:pPr eaLnBrk="1" hangingPunct="1"/>
            <a:endParaRPr lang="en-US" alt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47617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A397C-9771-44CD-9C50-D4C352A27D19}"/>
              </a:ext>
            </a:extLst>
          </p:cNvPr>
          <p:cNvSpPr>
            <a:spLocks noGrp="1"/>
          </p:cNvSpPr>
          <p:nvPr>
            <p:ph type="title"/>
          </p:nvPr>
        </p:nvSpPr>
        <p:spPr/>
        <p:txBody>
          <a:bodyPr/>
          <a:lstStyle/>
          <a:p>
            <a:r>
              <a:rPr lang="en-IN" dirty="0"/>
              <a:t>Example</a:t>
            </a:r>
          </a:p>
        </p:txBody>
      </p:sp>
      <p:sp>
        <p:nvSpPr>
          <p:cNvPr id="3" name="Content Placeholder 2">
            <a:extLst>
              <a:ext uri="{FF2B5EF4-FFF2-40B4-BE49-F238E27FC236}">
                <a16:creationId xmlns:a16="http://schemas.microsoft.com/office/drawing/2014/main" id="{60508953-29CC-4609-8003-0CE183F5A5E6}"/>
              </a:ext>
            </a:extLst>
          </p:cNvPr>
          <p:cNvSpPr>
            <a:spLocks noGrp="1"/>
          </p:cNvSpPr>
          <p:nvPr>
            <p:ph idx="1"/>
          </p:nvPr>
        </p:nvSpPr>
        <p:spPr>
          <a:xfrm>
            <a:off x="2826158" y="1533832"/>
            <a:ext cx="3043699" cy="3377381"/>
          </a:xfrm>
        </p:spPr>
        <p:txBody>
          <a:bodyPr>
            <a:normAutofit/>
          </a:bodyPr>
          <a:lstStyle/>
          <a:p>
            <a:pPr marL="0" indent="0">
              <a:buNone/>
            </a:pPr>
            <a:r>
              <a:rPr lang="en-IN" dirty="0"/>
              <a:t>Symbol      Count </a:t>
            </a:r>
          </a:p>
          <a:p>
            <a:pPr marL="0" indent="0">
              <a:buNone/>
            </a:pPr>
            <a:r>
              <a:rPr lang="en-IN" dirty="0"/>
              <a:t>      A             15</a:t>
            </a:r>
          </a:p>
          <a:p>
            <a:pPr marL="0" indent="0">
              <a:buNone/>
            </a:pPr>
            <a:r>
              <a:rPr lang="en-IN" dirty="0"/>
              <a:t>      B              7 </a:t>
            </a:r>
          </a:p>
          <a:p>
            <a:pPr marL="0" indent="0">
              <a:buNone/>
            </a:pPr>
            <a:r>
              <a:rPr lang="en-IN" dirty="0"/>
              <a:t>      C              6</a:t>
            </a:r>
          </a:p>
          <a:p>
            <a:pPr marL="0" indent="0">
              <a:buNone/>
            </a:pPr>
            <a:r>
              <a:rPr lang="en-IN" dirty="0"/>
              <a:t>      D              6</a:t>
            </a:r>
          </a:p>
          <a:p>
            <a:pPr marL="0" indent="0">
              <a:buNone/>
            </a:pPr>
            <a:r>
              <a:rPr lang="en-IN" dirty="0"/>
              <a:t>      E               5 </a:t>
            </a:r>
          </a:p>
          <a:p>
            <a:pPr marL="0" indent="0">
              <a:buNone/>
            </a:pPr>
            <a:endParaRPr lang="en-IN" dirty="0"/>
          </a:p>
        </p:txBody>
      </p:sp>
    </p:spTree>
    <p:extLst>
      <p:ext uri="{BB962C8B-B14F-4D97-AF65-F5344CB8AC3E}">
        <p14:creationId xmlns:p14="http://schemas.microsoft.com/office/powerpoint/2010/main" val="22897350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170915" y="0"/>
            <a:ext cx="4802169" cy="6858000"/>
          </a:xfrm>
          <a:prstGeom prst="rect">
            <a:avLst/>
          </a:prstGeom>
        </p:spPr>
      </p:pic>
    </p:spTree>
    <p:extLst>
      <p:ext uri="{BB962C8B-B14F-4D97-AF65-F5344CB8AC3E}">
        <p14:creationId xmlns:p14="http://schemas.microsoft.com/office/powerpoint/2010/main" val="17552412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170477" y="0"/>
            <a:ext cx="4803046" cy="6858000"/>
          </a:xfrm>
          <a:prstGeom prst="rect">
            <a:avLst/>
          </a:prstGeom>
        </p:spPr>
      </p:pic>
    </p:spTree>
    <p:extLst>
      <p:ext uri="{BB962C8B-B14F-4D97-AF65-F5344CB8AC3E}">
        <p14:creationId xmlns:p14="http://schemas.microsoft.com/office/powerpoint/2010/main" val="28805016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17568" y="0"/>
            <a:ext cx="5108864" cy="6858000"/>
          </a:xfrm>
          <a:prstGeom prst="rect">
            <a:avLst/>
          </a:prstGeom>
        </p:spPr>
      </p:pic>
    </p:spTree>
    <p:extLst>
      <p:ext uri="{BB962C8B-B14F-4D97-AF65-F5344CB8AC3E}">
        <p14:creationId xmlns:p14="http://schemas.microsoft.com/office/powerpoint/2010/main" val="41997645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3B35D-5FC5-4DDA-BA5B-FF94721C99F3}"/>
              </a:ext>
            </a:extLst>
          </p:cNvPr>
          <p:cNvSpPr>
            <a:spLocks noGrp="1"/>
          </p:cNvSpPr>
          <p:nvPr>
            <p:ph type="title"/>
          </p:nvPr>
        </p:nvSpPr>
        <p:spPr>
          <a:xfrm>
            <a:off x="628650" y="-136319"/>
            <a:ext cx="7886700" cy="1325563"/>
          </a:xfrm>
        </p:spPr>
        <p:txBody>
          <a:bodyPr/>
          <a:lstStyle/>
          <a:p>
            <a:r>
              <a:rPr lang="en-IN" dirty="0"/>
              <a:t>Example</a:t>
            </a:r>
          </a:p>
        </p:txBody>
      </p:sp>
      <p:sp>
        <p:nvSpPr>
          <p:cNvPr id="3" name="Content Placeholder 2">
            <a:extLst>
              <a:ext uri="{FF2B5EF4-FFF2-40B4-BE49-F238E27FC236}">
                <a16:creationId xmlns:a16="http://schemas.microsoft.com/office/drawing/2014/main" id="{34A256B8-A8B5-46C0-8F57-3C7419EC7DEC}"/>
              </a:ext>
            </a:extLst>
          </p:cNvPr>
          <p:cNvSpPr>
            <a:spLocks noGrp="1"/>
          </p:cNvSpPr>
          <p:nvPr>
            <p:ph idx="1"/>
          </p:nvPr>
        </p:nvSpPr>
        <p:spPr>
          <a:xfrm>
            <a:off x="628650" y="1162843"/>
            <a:ext cx="7886700" cy="4351338"/>
          </a:xfrm>
        </p:spPr>
        <p:txBody>
          <a:bodyPr/>
          <a:lstStyle/>
          <a:p>
            <a:pPr marL="2065338" indent="0">
              <a:buNone/>
            </a:pPr>
            <a:r>
              <a:rPr lang="en-IN" dirty="0"/>
              <a:t>Character   Frequency</a:t>
            </a:r>
          </a:p>
          <a:p>
            <a:pPr marL="2065338" indent="0">
              <a:buNone/>
            </a:pPr>
            <a:r>
              <a:rPr lang="en-IN" dirty="0"/>
              <a:t>        a                5</a:t>
            </a:r>
          </a:p>
          <a:p>
            <a:pPr marL="2065338" indent="0">
              <a:buNone/>
            </a:pPr>
            <a:r>
              <a:rPr lang="en-IN" dirty="0"/>
              <a:t>        b                9</a:t>
            </a:r>
          </a:p>
          <a:p>
            <a:pPr marL="2065338" indent="0">
              <a:buNone/>
            </a:pPr>
            <a:r>
              <a:rPr lang="en-IN" dirty="0"/>
              <a:t>        c               12</a:t>
            </a:r>
          </a:p>
          <a:p>
            <a:pPr marL="2065338" indent="0">
              <a:buNone/>
            </a:pPr>
            <a:r>
              <a:rPr lang="en-IN" dirty="0"/>
              <a:t>        d              13</a:t>
            </a:r>
          </a:p>
          <a:p>
            <a:pPr marL="2065338" indent="0">
              <a:buNone/>
            </a:pPr>
            <a:r>
              <a:rPr lang="en-IN" dirty="0"/>
              <a:t>        e              16</a:t>
            </a:r>
          </a:p>
          <a:p>
            <a:pPr marL="2065338" indent="0">
              <a:buNone/>
            </a:pPr>
            <a:r>
              <a:rPr lang="en-IN" dirty="0"/>
              <a:t>        f               45</a:t>
            </a:r>
          </a:p>
        </p:txBody>
      </p:sp>
      <p:sp>
        <p:nvSpPr>
          <p:cNvPr id="5" name="Title 1">
            <a:extLst>
              <a:ext uri="{FF2B5EF4-FFF2-40B4-BE49-F238E27FC236}">
                <a16:creationId xmlns:a16="http://schemas.microsoft.com/office/drawing/2014/main" id="{CEBBA72D-57A5-4BD0-860B-9484B6D470E6}"/>
              </a:ext>
            </a:extLst>
          </p:cNvPr>
          <p:cNvSpPr txBox="1">
            <a:spLocks/>
          </p:cNvSpPr>
          <p:nvPr/>
        </p:nvSpPr>
        <p:spPr>
          <a:xfrm>
            <a:off x="894122" y="4851399"/>
            <a:ext cx="78867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IN" sz="2800" dirty="0">
                <a:latin typeface="Times New Roman" panose="02020603050405020304" pitchFamily="18" charset="0"/>
                <a:cs typeface="Times New Roman" panose="02020603050405020304" pitchFamily="18" charset="0"/>
              </a:rPr>
              <a:t>Perform Huffman Coding for the given characters (with frequencies). Find the total number of bits after compression.</a:t>
            </a:r>
          </a:p>
        </p:txBody>
      </p:sp>
    </p:spTree>
    <p:extLst>
      <p:ext uri="{BB962C8B-B14F-4D97-AF65-F5344CB8AC3E}">
        <p14:creationId xmlns:p14="http://schemas.microsoft.com/office/powerpoint/2010/main" val="28896884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83296" y="0"/>
            <a:ext cx="4977408" cy="6858000"/>
          </a:xfrm>
          <a:prstGeom prst="rect">
            <a:avLst/>
          </a:prstGeom>
        </p:spPr>
      </p:pic>
    </p:spTree>
    <p:extLst>
      <p:ext uri="{BB962C8B-B14F-4D97-AF65-F5344CB8AC3E}">
        <p14:creationId xmlns:p14="http://schemas.microsoft.com/office/powerpoint/2010/main" val="27882686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C8AC2-F514-4744-8FF2-60018D84063E}"/>
              </a:ext>
            </a:extLst>
          </p:cNvPr>
          <p:cNvSpPr>
            <a:spLocks noGrp="1"/>
          </p:cNvSpPr>
          <p:nvPr>
            <p:ph type="title"/>
          </p:nvPr>
        </p:nvSpPr>
        <p:spPr>
          <a:xfrm>
            <a:off x="628650" y="1512816"/>
            <a:ext cx="7886700" cy="1325563"/>
          </a:xfrm>
        </p:spPr>
        <p:txBody>
          <a:bodyPr>
            <a:noAutofit/>
          </a:bodyPr>
          <a:lstStyle/>
          <a:p>
            <a:pPr algn="just"/>
            <a:r>
              <a:rPr lang="en-IN" sz="2800" dirty="0">
                <a:latin typeface="Times New Roman" panose="02020603050405020304" pitchFamily="18" charset="0"/>
                <a:cs typeface="Times New Roman" panose="02020603050405020304" pitchFamily="18" charset="0"/>
              </a:rPr>
              <a:t>Assignment : Perform Huffman Coding for the given characters (with frequencies). Find the total number of bits after compression.</a:t>
            </a:r>
          </a:p>
        </p:txBody>
      </p:sp>
      <p:pic>
        <p:nvPicPr>
          <p:cNvPr id="4" name="Content Placeholder 3">
            <a:extLst>
              <a:ext uri="{FF2B5EF4-FFF2-40B4-BE49-F238E27FC236}">
                <a16:creationId xmlns:a16="http://schemas.microsoft.com/office/drawing/2014/main" id="{A44B7FC0-B813-4C00-9D24-10F82E8CBCE3}"/>
              </a:ext>
            </a:extLst>
          </p:cNvPr>
          <p:cNvPicPr>
            <a:picLocks noGrp="1" noChangeAspect="1"/>
          </p:cNvPicPr>
          <p:nvPr>
            <p:ph idx="1"/>
          </p:nvPr>
        </p:nvPicPr>
        <p:blipFill>
          <a:blip r:embed="rId2"/>
          <a:stretch>
            <a:fillRect/>
          </a:stretch>
        </p:blipFill>
        <p:spPr>
          <a:xfrm>
            <a:off x="628650" y="3204430"/>
            <a:ext cx="7886700" cy="1151276"/>
          </a:xfrm>
          <a:prstGeom prst="rect">
            <a:avLst/>
          </a:prstGeom>
        </p:spPr>
      </p:pic>
    </p:spTree>
    <p:extLst>
      <p:ext uri="{BB962C8B-B14F-4D97-AF65-F5344CB8AC3E}">
        <p14:creationId xmlns:p14="http://schemas.microsoft.com/office/powerpoint/2010/main" val="1028902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latin typeface="Times New Roman" panose="02020603050405020304" pitchFamily="18" charset="0"/>
                <a:cs typeface="Times New Roman" panose="02020603050405020304" pitchFamily="18" charset="0"/>
              </a:rPr>
              <a:t>Ques. How many bits may be required for encoding the message ‘</a:t>
            </a:r>
            <a:r>
              <a:rPr lang="en-US" dirty="0" err="1">
                <a:latin typeface="Times New Roman" panose="02020603050405020304" pitchFamily="18" charset="0"/>
                <a:cs typeface="Times New Roman" panose="02020603050405020304" pitchFamily="18" charset="0"/>
              </a:rPr>
              <a:t>mississippi</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132984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0624" y="260711"/>
            <a:ext cx="8522208" cy="830997"/>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Solution: Following is the frequency table of characters in ‘</a:t>
            </a:r>
            <a:r>
              <a:rPr lang="en-US" sz="2400" dirty="0" err="1">
                <a:latin typeface="Times New Roman" panose="02020603050405020304" pitchFamily="18" charset="0"/>
                <a:cs typeface="Times New Roman" panose="02020603050405020304" pitchFamily="18" charset="0"/>
              </a:rPr>
              <a:t>mississippi</a:t>
            </a:r>
            <a:r>
              <a:rPr lang="en-US" sz="2400" dirty="0">
                <a:latin typeface="Times New Roman" panose="02020603050405020304" pitchFamily="18" charset="0"/>
                <a:cs typeface="Times New Roman" panose="02020603050405020304" pitchFamily="18" charset="0"/>
              </a:rPr>
              <a:t>’ in non-decreasing order of frequency:</a:t>
            </a:r>
          </a:p>
        </p:txBody>
      </p:sp>
      <p:pic>
        <p:nvPicPr>
          <p:cNvPr id="5" name="Picture 4"/>
          <p:cNvPicPr>
            <a:picLocks noChangeAspect="1"/>
          </p:cNvPicPr>
          <p:nvPr/>
        </p:nvPicPr>
        <p:blipFill>
          <a:blip r:embed="rId2"/>
          <a:stretch>
            <a:fillRect/>
          </a:stretch>
        </p:blipFill>
        <p:spPr>
          <a:xfrm>
            <a:off x="420624" y="1750076"/>
            <a:ext cx="3745994" cy="1922944"/>
          </a:xfrm>
          <a:prstGeom prst="rect">
            <a:avLst/>
          </a:prstGeom>
        </p:spPr>
      </p:pic>
      <p:pic>
        <p:nvPicPr>
          <p:cNvPr id="6" name="Picture 5"/>
          <p:cNvPicPr>
            <a:picLocks noChangeAspect="1"/>
          </p:cNvPicPr>
          <p:nvPr/>
        </p:nvPicPr>
        <p:blipFill rotWithShape="1">
          <a:blip r:embed="rId3"/>
          <a:srcRect l="15311" t="10158" r="10047" b="21661"/>
          <a:stretch/>
        </p:blipFill>
        <p:spPr>
          <a:xfrm>
            <a:off x="4590288" y="1935660"/>
            <a:ext cx="3785616" cy="4610686"/>
          </a:xfrm>
          <a:prstGeom prst="rect">
            <a:avLst/>
          </a:prstGeom>
        </p:spPr>
      </p:pic>
    </p:spTree>
    <p:extLst>
      <p:ext uri="{BB962C8B-B14F-4D97-AF65-F5344CB8AC3E}">
        <p14:creationId xmlns:p14="http://schemas.microsoft.com/office/powerpoint/2010/main" val="8042987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5488" y="863983"/>
            <a:ext cx="8394192" cy="3046988"/>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Total number of bits</a:t>
            </a:r>
          </a:p>
          <a:p>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freq</a:t>
            </a:r>
            <a:r>
              <a:rPr lang="en-US" sz="2400" dirty="0">
                <a:latin typeface="Times New Roman" panose="02020603050405020304" pitchFamily="18" charset="0"/>
                <a:cs typeface="Times New Roman" panose="02020603050405020304" pitchFamily="18" charset="0"/>
              </a:rPr>
              <a:t>(m) * </a:t>
            </a:r>
            <a:r>
              <a:rPr lang="en-US" sz="2400" dirty="0" err="1">
                <a:latin typeface="Times New Roman" panose="02020603050405020304" pitchFamily="18" charset="0"/>
                <a:cs typeface="Times New Roman" panose="02020603050405020304" pitchFamily="18" charset="0"/>
              </a:rPr>
              <a:t>codelength</a:t>
            </a:r>
            <a:r>
              <a:rPr lang="en-US" sz="2400" dirty="0">
                <a:latin typeface="Times New Roman" panose="02020603050405020304" pitchFamily="18" charset="0"/>
                <a:cs typeface="Times New Roman" panose="02020603050405020304" pitchFamily="18" charset="0"/>
              </a:rPr>
              <a:t>(m) + </a:t>
            </a:r>
            <a:r>
              <a:rPr lang="en-US" sz="2400" dirty="0" err="1">
                <a:latin typeface="Times New Roman" panose="02020603050405020304" pitchFamily="18" charset="0"/>
                <a:cs typeface="Times New Roman" panose="02020603050405020304" pitchFamily="18" charset="0"/>
              </a:rPr>
              <a:t>freq</a:t>
            </a:r>
            <a:r>
              <a:rPr lang="en-US" sz="2400" dirty="0">
                <a:latin typeface="Times New Roman" panose="02020603050405020304" pitchFamily="18" charset="0"/>
                <a:cs typeface="Times New Roman" panose="02020603050405020304" pitchFamily="18" charset="0"/>
              </a:rPr>
              <a:t>(p) * </a:t>
            </a:r>
            <a:r>
              <a:rPr lang="en-US" sz="2400" dirty="0" err="1">
                <a:latin typeface="Times New Roman" panose="02020603050405020304" pitchFamily="18" charset="0"/>
                <a:cs typeface="Times New Roman" panose="02020603050405020304" pitchFamily="18" charset="0"/>
              </a:rPr>
              <a:t>code_length</a:t>
            </a:r>
            <a:r>
              <a:rPr lang="en-US" sz="2400" dirty="0">
                <a:latin typeface="Times New Roman" panose="02020603050405020304" pitchFamily="18" charset="0"/>
                <a:cs typeface="Times New Roman" panose="02020603050405020304" pitchFamily="18" charset="0"/>
              </a:rPr>
              <a:t>(p) + </a:t>
            </a:r>
            <a:r>
              <a:rPr lang="en-US" sz="2400" dirty="0" err="1">
                <a:latin typeface="Times New Roman" panose="02020603050405020304" pitchFamily="18" charset="0"/>
                <a:cs typeface="Times New Roman" panose="02020603050405020304" pitchFamily="18" charset="0"/>
              </a:rPr>
              <a:t>freq</a:t>
            </a:r>
            <a:r>
              <a:rPr lang="en-US" sz="2400" dirty="0">
                <a:latin typeface="Times New Roman" panose="02020603050405020304" pitchFamily="18" charset="0"/>
                <a:cs typeface="Times New Roman" panose="02020603050405020304" pitchFamily="18" charset="0"/>
              </a:rPr>
              <a:t>(s) * </a:t>
            </a:r>
            <a:r>
              <a:rPr lang="en-US" sz="2400" dirty="0" err="1">
                <a:latin typeface="Times New Roman" panose="02020603050405020304" pitchFamily="18" charset="0"/>
                <a:cs typeface="Times New Roman" panose="02020603050405020304" pitchFamily="18" charset="0"/>
              </a:rPr>
              <a:t>code_length</a:t>
            </a:r>
            <a:r>
              <a:rPr lang="en-US" sz="2400" dirty="0">
                <a:latin typeface="Times New Roman" panose="02020603050405020304" pitchFamily="18" charset="0"/>
                <a:cs typeface="Times New Roman" panose="02020603050405020304" pitchFamily="18" charset="0"/>
              </a:rPr>
              <a:t>(s) + </a:t>
            </a:r>
            <a:r>
              <a:rPr lang="en-US" sz="2400" dirty="0" err="1">
                <a:latin typeface="Times New Roman" panose="02020603050405020304" pitchFamily="18" charset="0"/>
                <a:cs typeface="Times New Roman" panose="02020603050405020304" pitchFamily="18" charset="0"/>
              </a:rPr>
              <a:t>freq</a:t>
            </a:r>
            <a:r>
              <a:rPr lang="en-US" sz="2400" dirty="0">
                <a:latin typeface="Times New Roman" panose="02020603050405020304" pitchFamily="18" charset="0"/>
                <a:cs typeface="Times New Roman" panose="02020603050405020304" pitchFamily="18" charset="0"/>
              </a:rPr>
              <a:t>(</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 code length(</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 1*3 + 2*3 + 4*2 + 4*1 = 21</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Also, average bits per character can be found as:</a:t>
            </a:r>
          </a:p>
          <a:p>
            <a:r>
              <a:rPr lang="en-US" sz="2400" dirty="0">
                <a:latin typeface="Times New Roman" panose="02020603050405020304" pitchFamily="18" charset="0"/>
                <a:cs typeface="Times New Roman" panose="02020603050405020304" pitchFamily="18" charset="0"/>
              </a:rPr>
              <a:t>Total number of bits required / total number of characters = 21/11 = 1.909</a:t>
            </a:r>
          </a:p>
        </p:txBody>
      </p:sp>
    </p:spTree>
    <p:extLst>
      <p:ext uri="{BB962C8B-B14F-4D97-AF65-F5344CB8AC3E}">
        <p14:creationId xmlns:p14="http://schemas.microsoft.com/office/powerpoint/2010/main" val="1120668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7AA17-EBAF-402A-AC64-01A61BA18B25}"/>
              </a:ext>
            </a:extLst>
          </p:cNvPr>
          <p:cNvSpPr>
            <a:spLocks noGrp="1"/>
          </p:cNvSpPr>
          <p:nvPr>
            <p:ph type="title"/>
          </p:nvPr>
        </p:nvSpPr>
        <p:spPr/>
        <p:txBody>
          <a:bodyPr/>
          <a:lstStyle/>
          <a:p>
            <a:pPr eaLnBrk="1" fontAlgn="auto" hangingPunct="1">
              <a:spcAft>
                <a:spcPts val="0"/>
              </a:spcAft>
              <a:defRPr/>
            </a:pPr>
            <a:r>
              <a:rPr lang="en-US" dirty="0">
                <a:latin typeface="Times New Roman" panose="02020603050405020304" pitchFamily="18" charset="0"/>
                <a:cs typeface="Times New Roman" panose="02020603050405020304" pitchFamily="18" charset="0"/>
              </a:rPr>
              <a:t>Definition</a:t>
            </a:r>
          </a:p>
        </p:txBody>
      </p:sp>
      <p:sp>
        <p:nvSpPr>
          <p:cNvPr id="15363" name="Content Placeholder 2"/>
          <p:cNvSpPr>
            <a:spLocks noGrp="1"/>
          </p:cNvSpPr>
          <p:nvPr>
            <p:ph idx="1"/>
          </p:nvPr>
        </p:nvSpPr>
        <p:spPr/>
        <p:txBody>
          <a:bodyPr>
            <a:normAutofit/>
          </a:bodyPr>
          <a:lstStyle/>
          <a:p>
            <a:pPr eaLnBrk="1" hangingPunct="1"/>
            <a:r>
              <a:rPr lang="en-US" altLang="en-US" sz="2800" dirty="0">
                <a:latin typeface="Times New Roman" panose="02020603050405020304" pitchFamily="18" charset="0"/>
                <a:cs typeface="Times New Roman" panose="02020603050405020304" pitchFamily="18" charset="0"/>
              </a:rPr>
              <a:t>Max Heap</a:t>
            </a:r>
          </a:p>
          <a:p>
            <a:pPr lvl="1" eaLnBrk="1" hangingPunct="1"/>
            <a:r>
              <a:rPr lang="en-US" altLang="en-US" sz="2400" dirty="0">
                <a:latin typeface="Times New Roman" panose="02020603050405020304" pitchFamily="18" charset="0"/>
                <a:cs typeface="Times New Roman" panose="02020603050405020304" pitchFamily="18" charset="0"/>
              </a:rPr>
              <a:t>Store data in ascending order</a:t>
            </a:r>
          </a:p>
          <a:p>
            <a:pPr lvl="1" eaLnBrk="1" hangingPunct="1"/>
            <a:r>
              <a:rPr lang="en-US" altLang="en-US" sz="2400" dirty="0">
                <a:latin typeface="Times New Roman" panose="02020603050405020304" pitchFamily="18" charset="0"/>
                <a:cs typeface="Times New Roman" panose="02020603050405020304" pitchFamily="18" charset="0"/>
              </a:rPr>
              <a:t>Has property of</a:t>
            </a:r>
          </a:p>
          <a:p>
            <a:pPr lvl="1" eaLnBrk="1" hangingPunct="1">
              <a:buFont typeface="Wingdings 2" panose="05020102010507070707" pitchFamily="18" charset="2"/>
              <a:buNone/>
            </a:pPr>
            <a:r>
              <a:rPr lang="en-US" altLang="en-US" sz="2400" dirty="0">
                <a:latin typeface="Times New Roman" panose="02020603050405020304" pitchFamily="18" charset="0"/>
                <a:cs typeface="Times New Roman" panose="02020603050405020304" pitchFamily="18" charset="0"/>
              </a:rPr>
              <a:t>	A[Parent(</a:t>
            </a:r>
            <a:r>
              <a:rPr lang="en-US" altLang="en-US" sz="2400"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 ≥ A[</a:t>
            </a:r>
            <a:r>
              <a:rPr lang="en-US" altLang="en-US" sz="2400"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a:t>
            </a:r>
          </a:p>
          <a:p>
            <a:pPr eaLnBrk="1" hangingPunct="1"/>
            <a:r>
              <a:rPr lang="en-US" altLang="en-US" sz="2800" dirty="0">
                <a:latin typeface="Times New Roman" panose="02020603050405020304" pitchFamily="18" charset="0"/>
                <a:cs typeface="Times New Roman" panose="02020603050405020304" pitchFamily="18" charset="0"/>
              </a:rPr>
              <a:t>Min Heap</a:t>
            </a:r>
          </a:p>
          <a:p>
            <a:pPr lvl="1" eaLnBrk="1" hangingPunct="1"/>
            <a:r>
              <a:rPr lang="en-US" altLang="en-US" sz="2400" dirty="0">
                <a:latin typeface="Times New Roman" panose="02020603050405020304" pitchFamily="18" charset="0"/>
                <a:cs typeface="Times New Roman" panose="02020603050405020304" pitchFamily="18" charset="0"/>
              </a:rPr>
              <a:t>Store data in descending order</a:t>
            </a:r>
          </a:p>
          <a:p>
            <a:pPr lvl="1" eaLnBrk="1" hangingPunct="1"/>
            <a:r>
              <a:rPr lang="en-US" altLang="en-US" sz="2400" dirty="0">
                <a:latin typeface="Times New Roman" panose="02020603050405020304" pitchFamily="18" charset="0"/>
                <a:cs typeface="Times New Roman" panose="02020603050405020304" pitchFamily="18" charset="0"/>
              </a:rPr>
              <a:t>Has property of</a:t>
            </a:r>
          </a:p>
          <a:p>
            <a:pPr lvl="1" eaLnBrk="1" hangingPunct="1">
              <a:buFont typeface="Wingdings 2" panose="05020102010507070707" pitchFamily="18" charset="2"/>
              <a:buNone/>
            </a:pPr>
            <a:r>
              <a:rPr lang="en-US" altLang="en-US" sz="2400" dirty="0">
                <a:latin typeface="Times New Roman" panose="02020603050405020304" pitchFamily="18" charset="0"/>
                <a:cs typeface="Times New Roman" panose="02020603050405020304" pitchFamily="18" charset="0"/>
              </a:rPr>
              <a:t>	A[Parent(</a:t>
            </a:r>
            <a:r>
              <a:rPr lang="en-US" altLang="en-US" sz="2400"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 ≤ A[</a:t>
            </a:r>
            <a:r>
              <a:rPr lang="en-US" altLang="en-US" sz="2400" dirty="0" err="1">
                <a:latin typeface="Times New Roman" panose="02020603050405020304" pitchFamily="18" charset="0"/>
                <a:cs typeface="Times New Roman" panose="02020603050405020304" pitchFamily="18" charset="0"/>
              </a:rPr>
              <a:t>i</a:t>
            </a:r>
            <a:r>
              <a:rPr lang="en-US" altLang="en-US" sz="2400" dirty="0">
                <a:latin typeface="Times New Roman" panose="02020603050405020304" pitchFamily="18" charset="0"/>
                <a:cs typeface="Times New Roman" panose="02020603050405020304" pitchFamily="18" charset="0"/>
              </a:rPr>
              <a:t>]</a:t>
            </a:r>
          </a:p>
          <a:p>
            <a:pPr lvl="1" eaLnBrk="1" hangingPunct="1"/>
            <a:endParaRPr lang="en-US"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7947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0CD70-9907-437E-8F68-154B3FB8C97B}"/>
              </a:ext>
            </a:extLst>
          </p:cNvPr>
          <p:cNvSpPr>
            <a:spLocks noGrp="1"/>
          </p:cNvSpPr>
          <p:nvPr>
            <p:ph type="title"/>
          </p:nvPr>
        </p:nvSpPr>
        <p:spPr/>
        <p:txBody>
          <a:bodyPr/>
          <a:lstStyle/>
          <a:p>
            <a:pPr eaLnBrk="1" fontAlgn="auto" hangingPunct="1">
              <a:spcAft>
                <a:spcPts val="0"/>
              </a:spcAft>
              <a:defRPr/>
            </a:pPr>
            <a:r>
              <a:rPr lang="en-US" dirty="0"/>
              <a:t>Max Heap Example</a:t>
            </a:r>
          </a:p>
        </p:txBody>
      </p:sp>
      <p:sp>
        <p:nvSpPr>
          <p:cNvPr id="16387" name="Text Box 22"/>
          <p:cNvSpPr txBox="1">
            <a:spLocks noChangeArrowheads="1"/>
          </p:cNvSpPr>
          <p:nvPr/>
        </p:nvSpPr>
        <p:spPr bwMode="auto">
          <a:xfrm>
            <a:off x="4038600" y="48006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6388" name="Text Box 23"/>
          <p:cNvSpPr txBox="1">
            <a:spLocks noChangeArrowheads="1"/>
          </p:cNvSpPr>
          <p:nvPr/>
        </p:nvSpPr>
        <p:spPr bwMode="auto">
          <a:xfrm>
            <a:off x="3124200" y="4800600"/>
            <a:ext cx="4667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6389" name="Text Box 24"/>
          <p:cNvSpPr txBox="1">
            <a:spLocks noChangeArrowheads="1"/>
          </p:cNvSpPr>
          <p:nvPr/>
        </p:nvSpPr>
        <p:spPr bwMode="auto">
          <a:xfrm>
            <a:off x="4495800" y="48006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6390" name="Text Box 25"/>
          <p:cNvSpPr txBox="1">
            <a:spLocks noChangeArrowheads="1"/>
          </p:cNvSpPr>
          <p:nvPr/>
        </p:nvSpPr>
        <p:spPr bwMode="auto">
          <a:xfrm>
            <a:off x="4800600" y="48006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6391" name="Text Box 26"/>
          <p:cNvSpPr txBox="1">
            <a:spLocks noChangeArrowheads="1"/>
          </p:cNvSpPr>
          <p:nvPr/>
        </p:nvSpPr>
        <p:spPr bwMode="auto">
          <a:xfrm>
            <a:off x="3581400" y="48006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6392" name="Text Box 25"/>
          <p:cNvSpPr txBox="1">
            <a:spLocks noChangeArrowheads="1"/>
          </p:cNvSpPr>
          <p:nvPr/>
        </p:nvSpPr>
        <p:spPr bwMode="auto">
          <a:xfrm>
            <a:off x="5105400" y="48006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6393" name="TextBox 50"/>
          <p:cNvSpPr txBox="1">
            <a:spLocks noChangeArrowheads="1"/>
          </p:cNvSpPr>
          <p:nvPr/>
        </p:nvSpPr>
        <p:spPr bwMode="auto">
          <a:xfrm>
            <a:off x="3733800" y="5334000"/>
            <a:ext cx="1371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16394" name="Oval 4"/>
          <p:cNvSpPr>
            <a:spLocks noChangeArrowheads="1"/>
          </p:cNvSpPr>
          <p:nvPr/>
        </p:nvSpPr>
        <p:spPr bwMode="auto">
          <a:xfrm>
            <a:off x="4267200" y="16002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395" name="Text Box 6"/>
          <p:cNvSpPr txBox="1">
            <a:spLocks noChangeArrowheads="1"/>
          </p:cNvSpPr>
          <p:nvPr/>
        </p:nvSpPr>
        <p:spPr bwMode="auto">
          <a:xfrm>
            <a:off x="4343400" y="16764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6396" name="Oval 7"/>
          <p:cNvSpPr>
            <a:spLocks noChangeArrowheads="1"/>
          </p:cNvSpPr>
          <p:nvPr/>
        </p:nvSpPr>
        <p:spPr bwMode="auto">
          <a:xfrm>
            <a:off x="35052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397" name="Text Box 8"/>
          <p:cNvSpPr txBox="1">
            <a:spLocks noChangeArrowheads="1"/>
          </p:cNvSpPr>
          <p:nvPr/>
        </p:nvSpPr>
        <p:spPr bwMode="auto">
          <a:xfrm>
            <a:off x="3581400" y="2590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6398" name="Oval 9"/>
          <p:cNvSpPr>
            <a:spLocks noChangeArrowheads="1"/>
          </p:cNvSpPr>
          <p:nvPr/>
        </p:nvSpPr>
        <p:spPr bwMode="auto">
          <a:xfrm>
            <a:off x="5105400" y="2514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399" name="Text Box 10"/>
          <p:cNvSpPr txBox="1">
            <a:spLocks noChangeArrowheads="1"/>
          </p:cNvSpPr>
          <p:nvPr/>
        </p:nvSpPr>
        <p:spPr bwMode="auto">
          <a:xfrm>
            <a:off x="5181600" y="2590800"/>
            <a:ext cx="396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6400" name="Oval 11"/>
          <p:cNvSpPr>
            <a:spLocks noChangeArrowheads="1"/>
          </p:cNvSpPr>
          <p:nvPr/>
        </p:nvSpPr>
        <p:spPr bwMode="auto">
          <a:xfrm>
            <a:off x="39624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401" name="Text Box 12"/>
          <p:cNvSpPr txBox="1">
            <a:spLocks noChangeArrowheads="1"/>
          </p:cNvSpPr>
          <p:nvPr/>
        </p:nvSpPr>
        <p:spPr bwMode="auto">
          <a:xfrm>
            <a:off x="4038600" y="3733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6402" name="Oval 13"/>
          <p:cNvSpPr>
            <a:spLocks noChangeArrowheads="1"/>
          </p:cNvSpPr>
          <p:nvPr/>
        </p:nvSpPr>
        <p:spPr bwMode="auto">
          <a:xfrm>
            <a:off x="2819400" y="3733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403" name="Text Box 14"/>
          <p:cNvSpPr txBox="1">
            <a:spLocks noChangeArrowheads="1"/>
          </p:cNvSpPr>
          <p:nvPr/>
        </p:nvSpPr>
        <p:spPr bwMode="auto">
          <a:xfrm>
            <a:off x="2971800" y="38100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6404" name="Oval 15"/>
          <p:cNvSpPr>
            <a:spLocks noChangeArrowheads="1"/>
          </p:cNvSpPr>
          <p:nvPr/>
        </p:nvSpPr>
        <p:spPr bwMode="auto">
          <a:xfrm>
            <a:off x="4724400" y="36576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6405" name="Text Box 16"/>
          <p:cNvSpPr txBox="1">
            <a:spLocks noChangeArrowheads="1"/>
          </p:cNvSpPr>
          <p:nvPr/>
        </p:nvSpPr>
        <p:spPr bwMode="auto">
          <a:xfrm>
            <a:off x="4800600" y="3733800"/>
            <a:ext cx="2905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6406" name="Line 17"/>
          <p:cNvSpPr>
            <a:spLocks noChangeShapeType="1"/>
          </p:cNvSpPr>
          <p:nvPr/>
        </p:nvSpPr>
        <p:spPr bwMode="auto">
          <a:xfrm flipH="1">
            <a:off x="39624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407" name="Line 18"/>
          <p:cNvSpPr>
            <a:spLocks noChangeShapeType="1"/>
          </p:cNvSpPr>
          <p:nvPr/>
        </p:nvSpPr>
        <p:spPr bwMode="auto">
          <a:xfrm flipH="1">
            <a:off x="3200400" y="30480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408" name="Line 19"/>
          <p:cNvSpPr>
            <a:spLocks noChangeShapeType="1"/>
          </p:cNvSpPr>
          <p:nvPr/>
        </p:nvSpPr>
        <p:spPr bwMode="auto">
          <a:xfrm>
            <a:off x="3962400" y="30480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409" name="Line 20"/>
          <p:cNvSpPr>
            <a:spLocks noChangeShapeType="1"/>
          </p:cNvSpPr>
          <p:nvPr/>
        </p:nvSpPr>
        <p:spPr bwMode="auto">
          <a:xfrm>
            <a:off x="4800600" y="20574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410" name="Line 21"/>
          <p:cNvSpPr>
            <a:spLocks noChangeShapeType="1"/>
          </p:cNvSpPr>
          <p:nvPr/>
        </p:nvSpPr>
        <p:spPr bwMode="auto">
          <a:xfrm flipH="1">
            <a:off x="5029200" y="30480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1517983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534DE-69F3-458A-8787-58D5B0CA44C2}"/>
              </a:ext>
            </a:extLst>
          </p:cNvPr>
          <p:cNvSpPr>
            <a:spLocks noGrp="1"/>
          </p:cNvSpPr>
          <p:nvPr>
            <p:ph type="title"/>
          </p:nvPr>
        </p:nvSpPr>
        <p:spPr/>
        <p:txBody>
          <a:bodyPr/>
          <a:lstStyle/>
          <a:p>
            <a:pPr eaLnBrk="1" fontAlgn="auto" hangingPunct="1">
              <a:spcAft>
                <a:spcPts val="0"/>
              </a:spcAft>
              <a:defRPr/>
            </a:pPr>
            <a:r>
              <a:rPr lang="en-US" dirty="0"/>
              <a:t>Min heap example</a:t>
            </a:r>
          </a:p>
        </p:txBody>
      </p:sp>
      <p:sp>
        <p:nvSpPr>
          <p:cNvPr id="17411" name="Text Box 24"/>
          <p:cNvSpPr txBox="1">
            <a:spLocks noChangeArrowheads="1"/>
          </p:cNvSpPr>
          <p:nvPr/>
        </p:nvSpPr>
        <p:spPr bwMode="auto">
          <a:xfrm>
            <a:off x="4495800" y="52578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7412" name="Text Box 25"/>
          <p:cNvSpPr txBox="1">
            <a:spLocks noChangeArrowheads="1"/>
          </p:cNvSpPr>
          <p:nvPr/>
        </p:nvSpPr>
        <p:spPr bwMode="auto">
          <a:xfrm>
            <a:off x="4191000" y="5257800"/>
            <a:ext cx="31908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7413" name="Text Box 26"/>
          <p:cNvSpPr txBox="1">
            <a:spLocks noChangeArrowheads="1"/>
          </p:cNvSpPr>
          <p:nvPr/>
        </p:nvSpPr>
        <p:spPr bwMode="auto">
          <a:xfrm>
            <a:off x="4953000" y="5257800"/>
            <a:ext cx="441325"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7414" name="Text Box 25"/>
          <p:cNvSpPr txBox="1">
            <a:spLocks noChangeArrowheads="1"/>
          </p:cNvSpPr>
          <p:nvPr/>
        </p:nvSpPr>
        <p:spPr bwMode="auto">
          <a:xfrm>
            <a:off x="3657600" y="5257800"/>
            <a:ext cx="533400"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7415" name="Text Box 25"/>
          <p:cNvSpPr txBox="1">
            <a:spLocks noChangeArrowheads="1"/>
          </p:cNvSpPr>
          <p:nvPr/>
        </p:nvSpPr>
        <p:spPr bwMode="auto">
          <a:xfrm>
            <a:off x="3352800" y="5257800"/>
            <a:ext cx="31273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7416" name="Text Box 25"/>
          <p:cNvSpPr txBox="1">
            <a:spLocks noChangeArrowheads="1"/>
          </p:cNvSpPr>
          <p:nvPr/>
        </p:nvSpPr>
        <p:spPr bwMode="auto">
          <a:xfrm>
            <a:off x="3048000" y="5257800"/>
            <a:ext cx="319088" cy="369888"/>
          </a:xfrm>
          <a:prstGeom prst="rect">
            <a:avLst/>
          </a:prstGeom>
          <a:noFill/>
          <a:ln w="31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7417" name="TextBox 43"/>
          <p:cNvSpPr txBox="1">
            <a:spLocks noChangeArrowheads="1"/>
          </p:cNvSpPr>
          <p:nvPr/>
        </p:nvSpPr>
        <p:spPr bwMode="auto">
          <a:xfrm>
            <a:off x="4038600" y="5715000"/>
            <a:ext cx="1295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Array A</a:t>
            </a:r>
          </a:p>
        </p:txBody>
      </p:sp>
      <p:sp>
        <p:nvSpPr>
          <p:cNvPr id="17418" name="Oval 4"/>
          <p:cNvSpPr>
            <a:spLocks noChangeArrowheads="1"/>
          </p:cNvSpPr>
          <p:nvPr/>
        </p:nvSpPr>
        <p:spPr bwMode="auto">
          <a:xfrm>
            <a:off x="4191000" y="16764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19" name="Text Box 6"/>
          <p:cNvSpPr txBox="1">
            <a:spLocks noChangeArrowheads="1"/>
          </p:cNvSpPr>
          <p:nvPr/>
        </p:nvSpPr>
        <p:spPr bwMode="auto">
          <a:xfrm>
            <a:off x="4267200" y="1752600"/>
            <a:ext cx="3127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a:t>
            </a:r>
          </a:p>
        </p:txBody>
      </p:sp>
      <p:sp>
        <p:nvSpPr>
          <p:cNvPr id="17420" name="Oval 7"/>
          <p:cNvSpPr>
            <a:spLocks noChangeArrowheads="1"/>
          </p:cNvSpPr>
          <p:nvPr/>
        </p:nvSpPr>
        <p:spPr bwMode="auto">
          <a:xfrm>
            <a:off x="34290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21" name="Text Box 8"/>
          <p:cNvSpPr txBox="1">
            <a:spLocks noChangeArrowheads="1"/>
          </p:cNvSpPr>
          <p:nvPr/>
        </p:nvSpPr>
        <p:spPr bwMode="auto">
          <a:xfrm>
            <a:off x="3505200" y="2667000"/>
            <a:ext cx="3127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4</a:t>
            </a:r>
          </a:p>
        </p:txBody>
      </p:sp>
      <p:sp>
        <p:nvSpPr>
          <p:cNvPr id="17422" name="Oval 9"/>
          <p:cNvSpPr>
            <a:spLocks noChangeArrowheads="1"/>
          </p:cNvSpPr>
          <p:nvPr/>
        </p:nvSpPr>
        <p:spPr bwMode="auto">
          <a:xfrm>
            <a:off x="5029200" y="2590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23" name="Text Box 10"/>
          <p:cNvSpPr txBox="1">
            <a:spLocks noChangeArrowheads="1"/>
          </p:cNvSpPr>
          <p:nvPr/>
        </p:nvSpPr>
        <p:spPr bwMode="auto">
          <a:xfrm>
            <a:off x="5105400" y="26670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16</a:t>
            </a:r>
          </a:p>
        </p:txBody>
      </p:sp>
      <p:sp>
        <p:nvSpPr>
          <p:cNvPr id="17424" name="Oval 11"/>
          <p:cNvSpPr>
            <a:spLocks noChangeArrowheads="1"/>
          </p:cNvSpPr>
          <p:nvPr/>
        </p:nvSpPr>
        <p:spPr bwMode="auto">
          <a:xfrm>
            <a:off x="3886200" y="3733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25" name="Text Box 12"/>
          <p:cNvSpPr txBox="1">
            <a:spLocks noChangeArrowheads="1"/>
          </p:cNvSpPr>
          <p:nvPr/>
        </p:nvSpPr>
        <p:spPr bwMode="auto">
          <a:xfrm>
            <a:off x="3962400" y="38100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12</a:t>
            </a:r>
          </a:p>
        </p:txBody>
      </p:sp>
      <p:sp>
        <p:nvSpPr>
          <p:cNvPr id="17426" name="Oval 13"/>
          <p:cNvSpPr>
            <a:spLocks noChangeArrowheads="1"/>
          </p:cNvSpPr>
          <p:nvPr/>
        </p:nvSpPr>
        <p:spPr bwMode="auto">
          <a:xfrm>
            <a:off x="2743200" y="38100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27" name="Text Box 14"/>
          <p:cNvSpPr txBox="1">
            <a:spLocks noChangeArrowheads="1"/>
          </p:cNvSpPr>
          <p:nvPr/>
        </p:nvSpPr>
        <p:spPr bwMode="auto">
          <a:xfrm>
            <a:off x="2895600" y="3886200"/>
            <a:ext cx="3127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7</a:t>
            </a:r>
          </a:p>
        </p:txBody>
      </p:sp>
      <p:sp>
        <p:nvSpPr>
          <p:cNvPr id="17428" name="Oval 15"/>
          <p:cNvSpPr>
            <a:spLocks noChangeArrowheads="1"/>
          </p:cNvSpPr>
          <p:nvPr/>
        </p:nvSpPr>
        <p:spPr bwMode="auto">
          <a:xfrm>
            <a:off x="4648200" y="3733800"/>
            <a:ext cx="609600" cy="533400"/>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endParaRPr lang="en-US" altLang="en-US" sz="1800"/>
          </a:p>
        </p:txBody>
      </p:sp>
      <p:sp>
        <p:nvSpPr>
          <p:cNvPr id="17429" name="Text Box 16"/>
          <p:cNvSpPr txBox="1">
            <a:spLocks noChangeArrowheads="1"/>
          </p:cNvSpPr>
          <p:nvPr/>
        </p:nvSpPr>
        <p:spPr bwMode="auto">
          <a:xfrm>
            <a:off x="4724400" y="3810000"/>
            <a:ext cx="441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panose="05000000000000000000" pitchFamily="2" charset="2"/>
              <a:buChar char=""/>
              <a:defRPr sz="2400">
                <a:solidFill>
                  <a:schemeClr val="tx1"/>
                </a:solidFill>
                <a:latin typeface="Century Schoolbook" panose="02040604050505020304" pitchFamily="18" charset="0"/>
              </a:defRPr>
            </a:lvl1pPr>
            <a:lvl2pPr marL="742950" indent="-285750">
              <a:spcBef>
                <a:spcPct val="20000"/>
              </a:spcBef>
              <a:buClr>
                <a:schemeClr val="accent1"/>
              </a:buClr>
              <a:buSzPct val="80000"/>
              <a:buFont typeface="Wingdings 2" panose="05020102010507070707" pitchFamily="18" charset="2"/>
              <a:buChar char=""/>
              <a:defRPr sz="2100">
                <a:solidFill>
                  <a:schemeClr val="tx1"/>
                </a:solidFill>
                <a:latin typeface="Century Schoolbook" panose="02040604050505020304" pitchFamily="18" charset="0"/>
              </a:defRPr>
            </a:lvl2pPr>
            <a:lvl3pPr marL="1143000" indent="-228600">
              <a:spcBef>
                <a:spcPct val="20000"/>
              </a:spcBef>
              <a:buClr>
                <a:srgbClr val="E0752F"/>
              </a:buClr>
              <a:buSzPct val="60000"/>
              <a:buFont typeface="Wingdings" panose="05000000000000000000" pitchFamily="2" charset="2"/>
              <a:buChar char=""/>
              <a:defRPr>
                <a:solidFill>
                  <a:schemeClr val="tx1"/>
                </a:solidFill>
                <a:latin typeface="Century Schoolbook" panose="02040604050505020304" pitchFamily="18" charset="0"/>
              </a:defRPr>
            </a:lvl3pPr>
            <a:lvl4pPr marL="1600200" indent="-228600">
              <a:spcBef>
                <a:spcPct val="20000"/>
              </a:spcBef>
              <a:buClr>
                <a:srgbClr val="FEC3AE"/>
              </a:buClr>
              <a:buSzPct val="60000"/>
              <a:buFont typeface="Wingdings" panose="05000000000000000000" pitchFamily="2" charset="2"/>
              <a:buChar char=""/>
              <a:defRPr>
                <a:solidFill>
                  <a:schemeClr val="tx1"/>
                </a:solidFill>
                <a:latin typeface="Century Schoolbook" panose="02040604050505020304" pitchFamily="18" charset="0"/>
              </a:defRPr>
            </a:lvl4pPr>
            <a:lvl5pPr marL="2057400" indent="-228600">
              <a:spcBef>
                <a:spcPct val="20000"/>
              </a:spcBef>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5pPr>
            <a:lvl6pPr marL="25146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6pPr>
            <a:lvl7pPr marL="29718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7pPr>
            <a:lvl8pPr marL="34290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8pPr>
            <a:lvl9pPr marL="3886200" indent="-228600" eaLnBrk="0" fontAlgn="base" hangingPunct="0">
              <a:spcBef>
                <a:spcPct val="20000"/>
              </a:spcBef>
              <a:spcAft>
                <a:spcPct val="0"/>
              </a:spcAft>
              <a:buClr>
                <a:srgbClr val="BDCAE9"/>
              </a:buClr>
              <a:buSzPct val="68000"/>
              <a:buFont typeface="Wingdings 2" panose="05020102010507070707" pitchFamily="18" charset="2"/>
              <a:buChar char=""/>
              <a:defRPr sz="1600">
                <a:solidFill>
                  <a:schemeClr val="tx1"/>
                </a:solidFill>
                <a:latin typeface="Century Schoolbook" panose="02040604050505020304" pitchFamily="18" charset="0"/>
              </a:defRPr>
            </a:lvl9pPr>
          </a:lstStyle>
          <a:p>
            <a:pPr eaLnBrk="1" hangingPunct="1">
              <a:spcBef>
                <a:spcPct val="0"/>
              </a:spcBef>
              <a:buClrTx/>
              <a:buSzTx/>
              <a:buFontTx/>
              <a:buNone/>
            </a:pPr>
            <a:r>
              <a:rPr lang="en-US" altLang="en-US" sz="1800"/>
              <a:t>19</a:t>
            </a:r>
          </a:p>
        </p:txBody>
      </p:sp>
      <p:sp>
        <p:nvSpPr>
          <p:cNvPr id="17430" name="Line 17"/>
          <p:cNvSpPr>
            <a:spLocks noChangeShapeType="1"/>
          </p:cNvSpPr>
          <p:nvPr/>
        </p:nvSpPr>
        <p:spPr bwMode="auto">
          <a:xfrm flipH="1">
            <a:off x="3886200" y="2133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1" name="Line 18"/>
          <p:cNvSpPr>
            <a:spLocks noChangeShapeType="1"/>
          </p:cNvSpPr>
          <p:nvPr/>
        </p:nvSpPr>
        <p:spPr bwMode="auto">
          <a:xfrm flipH="1">
            <a:off x="3124200" y="3124200"/>
            <a:ext cx="457200" cy="685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2" name="Line 19"/>
          <p:cNvSpPr>
            <a:spLocks noChangeShapeType="1"/>
          </p:cNvSpPr>
          <p:nvPr/>
        </p:nvSpPr>
        <p:spPr bwMode="auto">
          <a:xfrm>
            <a:off x="3886200" y="3124200"/>
            <a:ext cx="2286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3" name="Line 20"/>
          <p:cNvSpPr>
            <a:spLocks noChangeShapeType="1"/>
          </p:cNvSpPr>
          <p:nvPr/>
        </p:nvSpPr>
        <p:spPr bwMode="auto">
          <a:xfrm>
            <a:off x="4724400" y="2133600"/>
            <a:ext cx="381000" cy="53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434" name="Line 21"/>
          <p:cNvSpPr>
            <a:spLocks noChangeShapeType="1"/>
          </p:cNvSpPr>
          <p:nvPr/>
        </p:nvSpPr>
        <p:spPr bwMode="auto">
          <a:xfrm flipH="1">
            <a:off x="4953000" y="3124200"/>
            <a:ext cx="304800" cy="6096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3849239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893" y="304800"/>
            <a:ext cx="7886700" cy="625474"/>
          </a:xfrm>
        </p:spPr>
        <p:txBody>
          <a:bodyPr>
            <a:normAutofit fontScale="90000"/>
          </a:bodyPr>
          <a:lstStyle/>
          <a:p>
            <a:r>
              <a:rPr lang="en-US" b="1" dirty="0">
                <a:latin typeface="Times New Roman" panose="02020603050405020304" pitchFamily="18" charset="0"/>
                <a:cs typeface="Times New Roman" panose="02020603050405020304" pitchFamily="18" charset="0"/>
              </a:rPr>
              <a:t>Applications of Heaps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09893" y="1295400"/>
            <a:ext cx="7886700" cy="4351338"/>
          </a:xfrm>
        </p:spPr>
        <p:txBody>
          <a:bodyPr>
            <a:noAutofit/>
          </a:bodyPr>
          <a:lstStyle/>
          <a:p>
            <a:pPr marL="0" indent="0">
              <a:buNone/>
            </a:pPr>
            <a:r>
              <a:rPr lang="en-US" sz="2200" dirty="0">
                <a:latin typeface="Times New Roman" panose="02020603050405020304" pitchFamily="18" charset="0"/>
                <a:cs typeface="Times New Roman" panose="02020603050405020304" pitchFamily="18" charset="0"/>
              </a:rPr>
              <a:t>1) Heap Sort: Heap Sort uses Binary Heap to sort an array in O(</a:t>
            </a:r>
            <a:r>
              <a:rPr lang="en-US" sz="2200" dirty="0" err="1">
                <a:latin typeface="Times New Roman" panose="02020603050405020304" pitchFamily="18" charset="0"/>
                <a:cs typeface="Times New Roman" panose="02020603050405020304" pitchFamily="18" charset="0"/>
              </a:rPr>
              <a:t>nLogn</a:t>
            </a:r>
            <a:r>
              <a:rPr lang="en-US" sz="2200" dirty="0">
                <a:latin typeface="Times New Roman" panose="02020603050405020304" pitchFamily="18" charset="0"/>
                <a:cs typeface="Times New Roman" panose="02020603050405020304" pitchFamily="18" charset="0"/>
              </a:rPr>
              <a:t>) time.</a:t>
            </a:r>
          </a:p>
          <a:p>
            <a:pPr marL="0" indent="0">
              <a:buNone/>
            </a:pPr>
            <a:r>
              <a:rPr lang="en-US" sz="2200" dirty="0">
                <a:latin typeface="Times New Roman" panose="02020603050405020304" pitchFamily="18" charset="0"/>
                <a:cs typeface="Times New Roman" panose="02020603050405020304" pitchFamily="18" charset="0"/>
              </a:rPr>
              <a:t>2) Priority Queue: Priority queues can be efficiently implemented using Binary Heap because it supports insert(), delete() and </a:t>
            </a:r>
            <a:r>
              <a:rPr lang="en-US" sz="2200" dirty="0" err="1">
                <a:latin typeface="Times New Roman" panose="02020603050405020304" pitchFamily="18" charset="0"/>
                <a:cs typeface="Times New Roman" panose="02020603050405020304" pitchFamily="18" charset="0"/>
              </a:rPr>
              <a:t>extractmax</a:t>
            </a:r>
            <a:r>
              <a:rPr lang="en-US" sz="2200" dirty="0">
                <a:latin typeface="Times New Roman" panose="02020603050405020304" pitchFamily="18" charset="0"/>
                <a:cs typeface="Times New Roman" panose="02020603050405020304" pitchFamily="18" charset="0"/>
              </a:rPr>
              <a:t>() operations in O(</a:t>
            </a:r>
            <a:r>
              <a:rPr lang="en-US" sz="2200" dirty="0" err="1">
                <a:latin typeface="Times New Roman" panose="02020603050405020304" pitchFamily="18" charset="0"/>
                <a:cs typeface="Times New Roman" panose="02020603050405020304" pitchFamily="18" charset="0"/>
              </a:rPr>
              <a:t>logn</a:t>
            </a:r>
            <a:r>
              <a:rPr lang="en-US" sz="2200" dirty="0">
                <a:latin typeface="Times New Roman" panose="02020603050405020304" pitchFamily="18" charset="0"/>
                <a:cs typeface="Times New Roman" panose="02020603050405020304" pitchFamily="18" charset="0"/>
              </a:rPr>
              <a:t>) time. </a:t>
            </a:r>
            <a:r>
              <a:rPr lang="en-US" sz="2200" dirty="0" err="1">
                <a:latin typeface="Times New Roman" panose="02020603050405020304" pitchFamily="18" charset="0"/>
                <a:cs typeface="Times New Roman" panose="02020603050405020304" pitchFamily="18" charset="0"/>
              </a:rPr>
              <a:t>Binomoial</a:t>
            </a:r>
            <a:r>
              <a:rPr lang="en-US" sz="2200" dirty="0">
                <a:latin typeface="Times New Roman" panose="02020603050405020304" pitchFamily="18" charset="0"/>
                <a:cs typeface="Times New Roman" panose="02020603050405020304" pitchFamily="18" charset="0"/>
              </a:rPr>
              <a:t> Heap and Fibonacci Heap are variations of Binary Heap. These variations perform union also efficiently.</a:t>
            </a:r>
          </a:p>
          <a:p>
            <a:pPr marL="0" indent="0">
              <a:buNone/>
            </a:pPr>
            <a:r>
              <a:rPr lang="en-US" sz="2200" dirty="0">
                <a:latin typeface="Times New Roman" panose="02020603050405020304" pitchFamily="18" charset="0"/>
                <a:cs typeface="Times New Roman" panose="02020603050405020304" pitchFamily="18" charset="0"/>
              </a:rPr>
              <a:t>3) Graph Algorithms: The priority queues are especially used in Graph Algorithms like Dijkstra’s Shortest Path and Prim’s Minimum Spanning Tree.</a:t>
            </a:r>
          </a:p>
          <a:p>
            <a:pPr marL="0" indent="0">
              <a:lnSpc>
                <a:spcPct val="100000"/>
              </a:lnSpc>
              <a:spcBef>
                <a:spcPts val="0"/>
              </a:spcBef>
              <a:buNone/>
            </a:pPr>
            <a:r>
              <a:rPr lang="en-US" sz="2200" dirty="0">
                <a:latin typeface="Times New Roman" panose="02020603050405020304" pitchFamily="18" charset="0"/>
                <a:cs typeface="Times New Roman" panose="02020603050405020304" pitchFamily="18" charset="0"/>
              </a:rPr>
              <a:t>4) Many problems can be efficiently solved using Heaps like</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a:t>
            </a:r>
            <a:r>
              <a:rPr lang="en-US" sz="2200" dirty="0" err="1">
                <a:latin typeface="Times New Roman" panose="02020603050405020304" pitchFamily="18" charset="0"/>
                <a:cs typeface="Times New Roman" panose="02020603050405020304" pitchFamily="18" charset="0"/>
              </a:rPr>
              <a:t>K’th</a:t>
            </a:r>
            <a:r>
              <a:rPr lang="en-US" sz="2200" dirty="0">
                <a:latin typeface="Times New Roman" panose="02020603050405020304" pitchFamily="18" charset="0"/>
                <a:cs typeface="Times New Roman" panose="02020603050405020304" pitchFamily="18" charset="0"/>
              </a:rPr>
              <a:t> Largest Element in an array.</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b) Sort an almost sorted array/</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 Merge K Sorted Arrays.</a:t>
            </a:r>
          </a:p>
          <a:p>
            <a:pPr marL="0" indent="0">
              <a:lnSpc>
                <a:spcPct val="100000"/>
              </a:lnSpc>
              <a:spcBef>
                <a:spcPts val="0"/>
              </a:spcBef>
              <a:buNone/>
            </a:pPr>
            <a:r>
              <a:rPr lang="en-US" sz="2200" dirty="0">
                <a:latin typeface="Times New Roman" panose="02020603050405020304" pitchFamily="18" charset="0"/>
                <a:cs typeface="Times New Roman" panose="02020603050405020304" pitchFamily="18" charset="0"/>
              </a:rPr>
              <a:t>d) Huffman coding</a:t>
            </a:r>
          </a:p>
          <a:p>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3695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4FBAA-BE4A-4D1A-8112-C0A5B6EA1E48}"/>
              </a:ext>
            </a:extLst>
          </p:cNvPr>
          <p:cNvSpPr>
            <a:spLocks noGrp="1"/>
          </p:cNvSpPr>
          <p:nvPr>
            <p:ph type="title"/>
          </p:nvPr>
        </p:nvSpPr>
        <p:spPr/>
        <p:txBody>
          <a:bodyPr/>
          <a:lstStyle/>
          <a:p>
            <a:pPr eaLnBrk="1" fontAlgn="auto" hangingPunct="1">
              <a:spcAft>
                <a:spcPts val="0"/>
              </a:spcAft>
              <a:defRPr/>
            </a:pPr>
            <a:r>
              <a:rPr lang="en-US" sz="3600" dirty="0">
                <a:latin typeface="Times New Roman" panose="02020603050405020304" pitchFamily="18" charset="0"/>
                <a:cs typeface="Times New Roman" panose="02020603050405020304" pitchFamily="18" charset="0"/>
              </a:rPr>
              <a:t>Insertion</a:t>
            </a:r>
          </a:p>
        </p:txBody>
      </p:sp>
      <p:sp>
        <p:nvSpPr>
          <p:cNvPr id="18435" name="Content Placeholder 2"/>
          <p:cNvSpPr>
            <a:spLocks noGrp="1"/>
          </p:cNvSpPr>
          <p:nvPr>
            <p:ph idx="1"/>
          </p:nvPr>
        </p:nvSpPr>
        <p:spPr/>
        <p:txBody>
          <a:bodyPr>
            <a:normAutofit/>
          </a:bodyPr>
          <a:lstStyle/>
          <a:p>
            <a:pPr marL="533400" indent="-533400" eaLnBrk="1" hangingPunct="1">
              <a:lnSpc>
                <a:spcPct val="90000"/>
              </a:lnSpc>
            </a:pPr>
            <a:r>
              <a:rPr lang="en-US" altLang="zh-CN" sz="2400">
                <a:latin typeface="Times New Roman" panose="02020603050405020304" pitchFamily="18" charset="0"/>
                <a:cs typeface="Times New Roman" panose="02020603050405020304" pitchFamily="18" charset="0"/>
              </a:rPr>
              <a:t>Algorithm</a:t>
            </a:r>
          </a:p>
          <a:p>
            <a:pPr marL="914400" lvl="1" indent="-457200" eaLnBrk="1" hangingPunct="1">
              <a:lnSpc>
                <a:spcPct val="90000"/>
              </a:lnSpc>
              <a:buFont typeface="Monotype Sorts" pitchFamily="2" charset="2"/>
              <a:buAutoNum type="arabicPeriod"/>
            </a:pPr>
            <a:r>
              <a:rPr lang="en-US" altLang="zh-CN" sz="2400">
                <a:latin typeface="Times New Roman" panose="02020603050405020304" pitchFamily="18" charset="0"/>
                <a:cs typeface="Times New Roman" panose="02020603050405020304" pitchFamily="18" charset="0"/>
              </a:rPr>
              <a:t>Add the new element to the next available position at the lowest level</a:t>
            </a:r>
          </a:p>
          <a:p>
            <a:pPr marL="914400" lvl="1" indent="-457200" eaLnBrk="1" hangingPunct="1">
              <a:lnSpc>
                <a:spcPct val="90000"/>
              </a:lnSpc>
              <a:buFont typeface="Monotype Sorts" pitchFamily="2" charset="2"/>
              <a:buAutoNum type="arabicPeriod"/>
            </a:pPr>
            <a:r>
              <a:rPr lang="en-US" altLang="zh-CN" sz="2400">
                <a:latin typeface="Times New Roman" panose="02020603050405020304" pitchFamily="18" charset="0"/>
                <a:cs typeface="Times New Roman" panose="02020603050405020304" pitchFamily="18" charset="0"/>
              </a:rPr>
              <a:t>Restore the max-heap property if violated</a:t>
            </a:r>
          </a:p>
          <a:p>
            <a:pPr marL="1295400" lvl="2" indent="-381000" eaLnBrk="1" hangingPunct="1">
              <a:lnSpc>
                <a:spcPct val="90000"/>
              </a:lnSpc>
            </a:pPr>
            <a:r>
              <a:rPr lang="en-US" altLang="zh-CN" sz="1600">
                <a:latin typeface="Times New Roman" panose="02020603050405020304" pitchFamily="18" charset="0"/>
                <a:cs typeface="Times New Roman" panose="02020603050405020304" pitchFamily="18" charset="0"/>
              </a:rPr>
              <a:t>General strategy is percolate up (or bubble up): if the parent of the element is smaller than the element, then interchange the parent and child.</a:t>
            </a:r>
          </a:p>
          <a:p>
            <a:pPr marL="1295400" lvl="2" indent="-381000" eaLnBrk="1" hangingPunct="1">
              <a:lnSpc>
                <a:spcPct val="90000"/>
              </a:lnSpc>
            </a:pPr>
            <a:endParaRPr lang="en-US" altLang="zh-CN" sz="1600">
              <a:latin typeface="Times New Roman" panose="02020603050405020304" pitchFamily="18" charset="0"/>
              <a:cs typeface="Times New Roman" panose="02020603050405020304" pitchFamily="18" charset="0"/>
            </a:endParaRPr>
          </a:p>
          <a:p>
            <a:pPr marL="1295400" lvl="2" indent="-381000" eaLnBrk="1" hangingPunct="1">
              <a:lnSpc>
                <a:spcPct val="90000"/>
              </a:lnSpc>
              <a:buFont typeface="Wingdings" panose="05000000000000000000" pitchFamily="2" charset="2"/>
              <a:buNone/>
            </a:pPr>
            <a:r>
              <a:rPr lang="en-US" altLang="zh-CN" sz="1600">
                <a:latin typeface="Times New Roman" panose="02020603050405020304" pitchFamily="18" charset="0"/>
                <a:cs typeface="Times New Roman" panose="02020603050405020304" pitchFamily="18" charset="0"/>
              </a:rPr>
              <a:t>				OR</a:t>
            </a:r>
          </a:p>
          <a:p>
            <a:pPr marL="1295400" lvl="2" indent="-381000" eaLnBrk="1" hangingPunct="1">
              <a:lnSpc>
                <a:spcPct val="90000"/>
              </a:lnSpc>
              <a:buFont typeface="Wingdings" panose="05000000000000000000" pitchFamily="2" charset="2"/>
              <a:buNone/>
            </a:pPr>
            <a:endParaRPr lang="en-US" altLang="zh-CN" sz="1600">
              <a:latin typeface="Times New Roman" panose="02020603050405020304" pitchFamily="18" charset="0"/>
              <a:cs typeface="Times New Roman" panose="02020603050405020304" pitchFamily="18" charset="0"/>
            </a:endParaRPr>
          </a:p>
          <a:p>
            <a:pPr marL="914400" lvl="1" indent="-457200" eaLnBrk="1" hangingPunct="1">
              <a:lnSpc>
                <a:spcPct val="90000"/>
              </a:lnSpc>
              <a:buFont typeface="Wingdings 2" panose="05020102010507070707" pitchFamily="18" charset="2"/>
              <a:buNone/>
            </a:pPr>
            <a:r>
              <a:rPr lang="en-US" altLang="zh-CN" sz="2400">
                <a:latin typeface="Times New Roman" panose="02020603050405020304" pitchFamily="18" charset="0"/>
                <a:cs typeface="Times New Roman" panose="02020603050405020304" pitchFamily="18" charset="0"/>
              </a:rPr>
              <a:t>	Restore the min-heap property if violated</a:t>
            </a:r>
          </a:p>
          <a:p>
            <a:pPr marL="1295400" lvl="2" indent="-381000" eaLnBrk="1" hangingPunct="1">
              <a:lnSpc>
                <a:spcPct val="90000"/>
              </a:lnSpc>
            </a:pPr>
            <a:r>
              <a:rPr lang="en-US" altLang="zh-CN" sz="1600">
                <a:latin typeface="Times New Roman" panose="02020603050405020304" pitchFamily="18" charset="0"/>
                <a:cs typeface="Times New Roman" panose="02020603050405020304" pitchFamily="18" charset="0"/>
              </a:rPr>
              <a:t>General strategy is percolate up (or bubble up): if the parent of the element is larger than the element, then interchange the parent and child.</a:t>
            </a:r>
          </a:p>
          <a:p>
            <a:pPr marL="1295400" lvl="2" indent="-381000" eaLnBrk="1" hangingPunct="1">
              <a:lnSpc>
                <a:spcPct val="90000"/>
              </a:lnSpc>
              <a:buFont typeface="Wingdings" panose="05000000000000000000" pitchFamily="2" charset="2"/>
              <a:buNone/>
            </a:pPr>
            <a:endParaRPr lang="en-US" altLang="zh-CN" sz="1600">
              <a:latin typeface="Times New Roman" panose="02020603050405020304" pitchFamily="18" charset="0"/>
              <a:cs typeface="Times New Roman" panose="02020603050405020304" pitchFamily="18" charset="0"/>
            </a:endParaRPr>
          </a:p>
          <a:p>
            <a:pPr marL="533400" indent="-533400" eaLnBrk="1" hangingPunct="1"/>
            <a:endParaRPr lang="en-US" altLang="en-US"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80248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3927</TotalTime>
  <Words>2154</Words>
  <Application>Microsoft Office PowerPoint</Application>
  <PresentationFormat>On-screen Show (4:3)</PresentationFormat>
  <Paragraphs>450</Paragraphs>
  <Slides>49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Calibri</vt:lpstr>
      <vt:lpstr>Calibri Light</vt:lpstr>
      <vt:lpstr>Century Schoolbook</vt:lpstr>
      <vt:lpstr>Monotype Sorts</vt:lpstr>
      <vt:lpstr>Times New Roman</vt:lpstr>
      <vt:lpstr>Wingdings</vt:lpstr>
      <vt:lpstr>Wingdings 2</vt:lpstr>
      <vt:lpstr>Office Theme</vt:lpstr>
      <vt:lpstr>Heap</vt:lpstr>
      <vt:lpstr>Binary Heap</vt:lpstr>
      <vt:lpstr>Heap</vt:lpstr>
      <vt:lpstr>Heap order property</vt:lpstr>
      <vt:lpstr>Definition</vt:lpstr>
      <vt:lpstr>Max Heap Example</vt:lpstr>
      <vt:lpstr>Min heap example</vt:lpstr>
      <vt:lpstr>Applications of Heaps</vt:lpstr>
      <vt:lpstr>Insertion</vt:lpstr>
      <vt:lpstr>PowerPoint Presentation</vt:lpstr>
      <vt:lpstr>Heap Sort</vt:lpstr>
      <vt:lpstr>Heapify</vt:lpstr>
      <vt:lpstr>Build Heap</vt:lpstr>
      <vt:lpstr>Heap Sort Algorithm</vt:lpstr>
      <vt:lpstr>PowerPoint Presentation</vt:lpstr>
      <vt:lpstr>PowerPoint Presentation</vt:lpstr>
      <vt:lpstr>Heap Sort</vt:lpstr>
      <vt:lpstr>Pass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Time Analysis</vt:lpstr>
      <vt:lpstr>Examples</vt:lpstr>
      <vt:lpstr>PowerPoint Presentation</vt:lpstr>
      <vt:lpstr>PowerPoint Presentation</vt:lpstr>
      <vt:lpstr>Huffman Coding</vt:lpstr>
      <vt:lpstr>Introduction</vt:lpstr>
      <vt:lpstr>Steps to build Huffman Tree</vt:lpstr>
      <vt:lpstr>Example</vt:lpstr>
      <vt:lpstr>PowerPoint Presentation</vt:lpstr>
      <vt:lpstr>PowerPoint Presentation</vt:lpstr>
      <vt:lpstr>PowerPoint Presentation</vt:lpstr>
      <vt:lpstr>Example</vt:lpstr>
      <vt:lpstr>PowerPoint Presentation</vt:lpstr>
      <vt:lpstr>Assignment : Perform Huffman Coding for the given characters (with frequencies). Find the total number of bits after compression.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Huffman Coding</dc:title>
  <dc:creator>Shweta R Malwe</dc:creator>
  <cp:lastModifiedBy>Shweta R Malwe</cp:lastModifiedBy>
  <cp:revision>21</cp:revision>
  <dcterms:created xsi:type="dcterms:W3CDTF">2018-04-23T17:18:56Z</dcterms:created>
  <dcterms:modified xsi:type="dcterms:W3CDTF">2023-04-28T05:31:43Z</dcterms:modified>
</cp:coreProperties>
</file>

<file path=docProps/thumbnail.jpeg>
</file>